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1" r:id="rId2"/>
    <p:sldId id="282" r:id="rId3"/>
    <p:sldId id="281" r:id="rId4"/>
    <p:sldId id="273" r:id="rId5"/>
    <p:sldId id="283" r:id="rId6"/>
    <p:sldId id="275" r:id="rId7"/>
    <p:sldId id="276" r:id="rId8"/>
    <p:sldId id="277" r:id="rId9"/>
    <p:sldId id="278" r:id="rId10"/>
    <p:sldId id="279" r:id="rId11"/>
    <p:sldId id="280" r:id="rId12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8BA969F9-EAF4-4719-9846-19E2EFFD0732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CF118BF5-CDF0-4834-AE3F-B8F8F5A08E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576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/>
          <a:lstStyle>
            <a:lvl1pPr algn="r">
              <a:defRPr sz="1200"/>
            </a:lvl1pPr>
          </a:lstStyle>
          <a:p>
            <a:fld id="{43476A09-7459-4B7B-B1B4-630AFD788676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43" tIns="45222" rIns="90443" bIns="45222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0443" tIns="45222" rIns="90443" bIns="45222" rtlCol="0" anchor="b"/>
          <a:lstStyle>
            <a:lvl1pPr algn="r">
              <a:defRPr sz="1200"/>
            </a:lvl1pPr>
          </a:lstStyle>
          <a:p>
            <a:fld id="{4EF0D51A-A0EA-4627-A29F-AD8A95A056B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6099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1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10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11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2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3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4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5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6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7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8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34852" indent="-282635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30541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82758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4974" indent="-226108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87191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39407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91624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43840" indent="-22610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2CF81BF-CB2A-4C0C-AC22-7A7F05EE5B21}" type="slidenum">
              <a:rPr lang="cs-CZ" sz="1300"/>
              <a:pPr eaLnBrk="1" hangingPunct="1"/>
              <a:t>9</a:t>
            </a:fld>
            <a:endParaRPr lang="cs-CZ" sz="13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655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232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211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929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786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9408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238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35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025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40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704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F4223-31B3-44D8-8D3C-A4DEDC133585}" type="datetimeFigureOut">
              <a:rPr lang="cs-CZ" smtClean="0"/>
              <a:t>11.9.2017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E7891-43C0-445C-A56C-A0983258A79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635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ana.majerova@mpsv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	</a:t>
            </a:r>
            <a:endParaRPr lang="cs-CZ" dirty="0" smtClean="0"/>
          </a:p>
          <a:p>
            <a:pPr marL="0" indent="0" algn="ctr">
              <a:buNone/>
            </a:pPr>
            <a:endParaRPr lang="cs-CZ" sz="2000" dirty="0" smtClean="0"/>
          </a:p>
          <a:p>
            <a:pPr marL="0" indent="0" algn="ctr">
              <a:buNone/>
            </a:pPr>
            <a:r>
              <a:rPr lang="cs-CZ" sz="2000" dirty="0" smtClean="0"/>
              <a:t>KONFERENCE</a:t>
            </a:r>
          </a:p>
          <a:p>
            <a:pPr marL="0" indent="0" algn="ctr">
              <a:buNone/>
            </a:pPr>
            <a:r>
              <a:rPr lang="cs-CZ" dirty="0"/>
              <a:t>Zaměstnanost mladé generace v chemickém </a:t>
            </a:r>
            <a:r>
              <a:rPr lang="cs-CZ" dirty="0" smtClean="0"/>
              <a:t>průmyslu</a:t>
            </a:r>
          </a:p>
          <a:p>
            <a:pPr marL="0" indent="0" algn="ctr">
              <a:buNone/>
            </a:pPr>
            <a:endParaRPr lang="cs-CZ" sz="2000" dirty="0"/>
          </a:p>
          <a:p>
            <a:pPr marL="0" indent="0" algn="ctr">
              <a:buNone/>
            </a:pPr>
            <a:r>
              <a:rPr lang="cs-CZ" sz="2000" dirty="0" smtClean="0"/>
              <a:t>Praha</a:t>
            </a:r>
            <a:r>
              <a:rPr lang="cs-CZ" sz="2000" dirty="0" smtClean="0"/>
              <a:t>, </a:t>
            </a:r>
            <a:r>
              <a:rPr lang="cs-CZ" sz="2000" dirty="0" smtClean="0"/>
              <a:t>21. září </a:t>
            </a:r>
            <a:r>
              <a:rPr lang="cs-CZ" sz="2000" dirty="0" smtClean="0"/>
              <a:t>2017 </a:t>
            </a:r>
          </a:p>
          <a:p>
            <a:pPr marL="0" indent="0" algn="ctr">
              <a:buNone/>
            </a:pPr>
            <a:endParaRPr lang="cs-CZ" sz="2000" dirty="0" smtClean="0"/>
          </a:p>
          <a:p>
            <a:pPr marL="0" indent="0" algn="ctr">
              <a:buNone/>
            </a:pPr>
            <a:endParaRPr lang="cs-CZ" sz="1600" dirty="0" smtClean="0"/>
          </a:p>
          <a:p>
            <a:pPr marL="0" indent="0" algn="ctr">
              <a:buNone/>
            </a:pPr>
            <a:r>
              <a:rPr lang="cs-CZ" sz="1600" dirty="0" smtClean="0"/>
              <a:t>Mgr. Jana </a:t>
            </a:r>
            <a:r>
              <a:rPr lang="cs-CZ" sz="1600" dirty="0" smtClean="0"/>
              <a:t>Majerová</a:t>
            </a:r>
          </a:p>
          <a:p>
            <a:pPr marL="0" indent="0" algn="ctr">
              <a:buNone/>
            </a:pPr>
            <a:r>
              <a:rPr lang="cs-CZ" sz="1400" dirty="0" smtClean="0"/>
              <a:t>Ministerstvo práce a sociálních věcí </a:t>
            </a:r>
            <a:endParaRPr lang="en-GB" sz="1400" dirty="0" smtClean="0"/>
          </a:p>
          <a:p>
            <a:pPr marL="0" indent="0" algn="ctr">
              <a:buNone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66824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 smtClean="0"/>
              <a:t>     </a:t>
            </a:r>
            <a:r>
              <a:rPr lang="en-GB" dirty="0" smtClean="0"/>
              <a:t> </a:t>
            </a:r>
            <a:r>
              <a:rPr lang="cs-CZ" dirty="0"/>
              <a:t>Výchova, vzdělávání, motivace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Role a možnosti zainteresovaných aktérů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Role a možnosti státu, státních úřadů</a:t>
            </a:r>
            <a:r>
              <a:rPr lang="cs-CZ" sz="2400" dirty="0"/>
              <a:t> </a:t>
            </a:r>
            <a:r>
              <a:rPr lang="cs-CZ" sz="2400" dirty="0" smtClean="0"/>
              <a:t>a institucí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Předškolní výchova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Počáteční vzdělávání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Rodina, generační přenos, inspirace, zkušenost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Zájmová činnost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Sociální prostředí, sociální skupiny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400" dirty="0" smtClean="0"/>
              <a:t>Motivace, atraktivita, prestiž, mediální obraz  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916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5098578"/>
          </a:xfrm>
        </p:spPr>
        <p:txBody>
          <a:bodyPr>
            <a:normAutofit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286000" y="3105835"/>
            <a:ext cx="4572000" cy="169277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cs-CZ" sz="3200" dirty="0"/>
              <a:t>Děkuji za </a:t>
            </a:r>
            <a:r>
              <a:rPr lang="cs-CZ" sz="3200" dirty="0" smtClean="0"/>
              <a:t>pozornost</a:t>
            </a:r>
          </a:p>
          <a:p>
            <a:pPr algn="ctr"/>
            <a:endParaRPr lang="cs-CZ" dirty="0"/>
          </a:p>
          <a:p>
            <a:pPr algn="ctr"/>
            <a:endParaRPr lang="cs-CZ" dirty="0" smtClean="0"/>
          </a:p>
          <a:p>
            <a:pPr algn="ctr"/>
            <a:endParaRPr lang="cs-CZ" dirty="0"/>
          </a:p>
          <a:p>
            <a:pPr algn="ctr"/>
            <a:r>
              <a:rPr lang="cs-CZ" u="sng" dirty="0">
                <a:hlinkClick r:id="rId4"/>
              </a:rPr>
              <a:t>jana.majerova@mpsv.cz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4718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Základní ukazatele trhu práce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Mladí lidé v evidenci Úřadu práce ČR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/>
              <a:t>Opatření podpory </a:t>
            </a:r>
            <a:r>
              <a:rPr lang="cs-CZ" dirty="0" smtClean="0"/>
              <a:t>zaměstnanosti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Analýza nabídky a poptávky na TP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Predikce trhu práce, Kompas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Národní soustava povolání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Výchova, vzdělávání, motivace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15594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 smtClean="0"/>
              <a:t>Základní </a:t>
            </a:r>
            <a:r>
              <a:rPr lang="cs-CZ" dirty="0"/>
              <a:t>ukazatele trhu </a:t>
            </a:r>
            <a:r>
              <a:rPr lang="cs-CZ" dirty="0" smtClean="0"/>
              <a:t>práce</a:t>
            </a:r>
          </a:p>
          <a:p>
            <a:pPr marL="0" lvl="0" indent="0" algn="ctr">
              <a:buNone/>
            </a:pPr>
            <a:r>
              <a:rPr lang="cs-CZ" sz="1400" dirty="0" smtClean="0"/>
              <a:t>(k 31.8.2017)</a:t>
            </a:r>
            <a:endParaRPr lang="cs-CZ" sz="1400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200" dirty="0" smtClean="0"/>
              <a:t>Počet uchazečů o zaměstnání: 				296 826</a:t>
            </a:r>
          </a:p>
          <a:p>
            <a:pPr marL="0" indent="0">
              <a:buNone/>
            </a:pPr>
            <a:r>
              <a:rPr lang="cs-CZ" sz="2200" dirty="0" smtClean="0"/>
              <a:t>Počet hlášených volných </a:t>
            </a:r>
            <a:r>
              <a:rPr lang="cs-CZ" sz="2200" dirty="0"/>
              <a:t>pracovních </a:t>
            </a:r>
            <a:r>
              <a:rPr lang="cs-CZ" sz="2200" dirty="0" smtClean="0"/>
              <a:t>míst:		199 273</a:t>
            </a:r>
          </a:p>
          <a:p>
            <a:pPr marL="0" indent="0">
              <a:buNone/>
            </a:pPr>
            <a:r>
              <a:rPr lang="cs-CZ" sz="2200" dirty="0"/>
              <a:t>Podíl nezaměstnaných osob : 				     </a:t>
            </a:r>
            <a:r>
              <a:rPr lang="cs-CZ" sz="2200" dirty="0" smtClean="0"/>
              <a:t>4,0 %</a:t>
            </a:r>
          </a:p>
          <a:p>
            <a:pPr marL="0" indent="0">
              <a:buNone/>
            </a:pPr>
            <a:r>
              <a:rPr lang="cs-CZ" sz="2200" dirty="0"/>
              <a:t>Míra nezaměstnanosti podle EUROSTAT (červen 2017): 	     </a:t>
            </a:r>
            <a:r>
              <a:rPr lang="cs-CZ" sz="2200" dirty="0" smtClean="0"/>
              <a:t>2,9 % </a:t>
            </a:r>
            <a:endParaRPr lang="cs-CZ" sz="2200" dirty="0"/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r>
              <a:rPr lang="cs-CZ" sz="2200" dirty="0" smtClean="0"/>
              <a:t>Trvající výrazný nedostatek pracovních sil v celé škále oborů a profesí vs. </a:t>
            </a:r>
            <a:r>
              <a:rPr lang="cs-CZ" sz="2200" dirty="0"/>
              <a:t>h</a:t>
            </a:r>
            <a:r>
              <a:rPr lang="cs-CZ" sz="2200" dirty="0" smtClean="0"/>
              <a:t>lavní bariéry zapojení se uchazečů o zaměstnání v evidenci Úřadu práce ČR na trh práce (viz. dále Analýza)  </a:t>
            </a:r>
            <a:endParaRPr lang="cs-CZ" sz="2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14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/>
              <a:t>Mladí lidé v evidenci Úřadu práce </a:t>
            </a:r>
            <a:r>
              <a:rPr lang="cs-CZ" dirty="0" smtClean="0"/>
              <a:t>ČR</a:t>
            </a:r>
          </a:p>
          <a:p>
            <a:pPr marL="0" lvl="0" indent="0" algn="ctr">
              <a:buNone/>
            </a:pPr>
            <a:r>
              <a:rPr lang="cs-CZ" sz="1500" dirty="0">
                <a:solidFill>
                  <a:prstClr val="black"/>
                </a:solidFill>
              </a:rPr>
              <a:t>(k 31.8.2017)</a:t>
            </a:r>
          </a:p>
          <a:p>
            <a:pPr marL="0" indent="0" algn="ctr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Aktuální počet </a:t>
            </a:r>
            <a:r>
              <a:rPr lang="cs-CZ" sz="2000" dirty="0"/>
              <a:t>uchazečů o </a:t>
            </a:r>
            <a:r>
              <a:rPr lang="cs-CZ" sz="2000" dirty="0" smtClean="0"/>
              <a:t>zaměstnání v rámci celé ČR: </a:t>
            </a:r>
          </a:p>
          <a:p>
            <a:pPr marL="0" indent="0">
              <a:buNone/>
            </a:pPr>
            <a:r>
              <a:rPr lang="cs-CZ" sz="2000" dirty="0" smtClean="0"/>
              <a:t>  </a:t>
            </a:r>
            <a:r>
              <a:rPr lang="cs-CZ" sz="2000" dirty="0"/>
              <a:t>	</a:t>
            </a:r>
            <a:r>
              <a:rPr lang="cs-CZ" sz="2000" dirty="0" smtClean="0"/>
              <a:t>		</a:t>
            </a:r>
          </a:p>
          <a:p>
            <a:pPr marL="0" indent="0">
              <a:buNone/>
            </a:pPr>
            <a:r>
              <a:rPr lang="cs-CZ" sz="2000" dirty="0" smtClean="0"/>
              <a:t>Do 25 (15-24) let:    32 727</a:t>
            </a:r>
          </a:p>
          <a:p>
            <a:pPr marL="0" indent="0">
              <a:buNone/>
            </a:pPr>
            <a:r>
              <a:rPr lang="cs-CZ" sz="2000" dirty="0" smtClean="0"/>
              <a:t>Do 30 (15-29) let:    63 432 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Při zprostředkování zaměstnání se věnuje zvýšená péče uchazečům o zaměstnání, kteří ji pro svůj zdravotní stav, věk, péči o dítě nebo z jiných vážných důvodů potřebují.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Mezi uchazeče o zaměstnání, kterým je věnována zvýšená péče, tak dlouhodobě patří rovněž mladí lidé. 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Velká většina mladých lidí setrvává v evidenci relativně krátkou dobu. 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						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8054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dirty="0"/>
              <a:t>Mladí lidé </a:t>
            </a:r>
            <a:r>
              <a:rPr lang="cs-CZ" dirty="0" smtClean="0"/>
              <a:t>do 25 let v evidenci ÚP ČR,</a:t>
            </a:r>
          </a:p>
          <a:p>
            <a:pPr marL="0" indent="0" algn="ctr">
              <a:buNone/>
            </a:pPr>
            <a:r>
              <a:rPr lang="cs-CZ" dirty="0"/>
              <a:t>d</a:t>
            </a:r>
            <a:r>
              <a:rPr lang="cs-CZ" dirty="0" smtClean="0"/>
              <a:t>oba trvání evidence</a:t>
            </a:r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r>
              <a:rPr lang="cs-CZ" sz="2000" dirty="0" smtClean="0"/>
              <a:t>Z mladých lidí do 25 let v evidenci ÚP ČR ji opouští v průběhu:  </a:t>
            </a:r>
          </a:p>
          <a:p>
            <a:pPr marL="0" indent="0">
              <a:buNone/>
            </a:pPr>
            <a:endParaRPr lang="cs-CZ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2 měsíců </a:t>
            </a:r>
            <a:r>
              <a:rPr lang="cs-CZ" sz="2000" dirty="0" smtClean="0"/>
              <a:t>cca   30%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4 měsíců </a:t>
            </a:r>
            <a:r>
              <a:rPr lang="cs-CZ" sz="2000" dirty="0" smtClean="0"/>
              <a:t>cca   60%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7 měsíců </a:t>
            </a:r>
            <a:r>
              <a:rPr lang="cs-CZ" sz="2000" dirty="0" smtClean="0"/>
              <a:t>cca   80%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/>
              <a:t>12 měsíců </a:t>
            </a:r>
            <a:r>
              <a:rPr lang="cs-CZ" sz="2000" dirty="0" smtClean="0"/>
              <a:t>cca 93%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U skupiny mladých lidí je obecně vnímáno jako velmi závažné, pokud setrvávají  v evidenci déle jak 6 měsíců (obecně je dlouhodobá nezaměstnanost definována od 12 měsíců)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Nejméně žádoucí, dlouhodobá nezaměstnanost (nad 12 měsíců), může mít silný negativní dopad na celý pracovní život mladého člověka. 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Hlavní prioritou v oblasti podpory zaměstnanosti mladých uchazečů o zaměstnání je jejich co nejrychlejší aktivizace a prevence dlouhé doby jejich nezaměstnanosti.  </a:t>
            </a:r>
          </a:p>
          <a:p>
            <a:pPr marL="0" indent="0">
              <a:buNone/>
            </a:pPr>
            <a:r>
              <a:rPr lang="cs-CZ" sz="2000" dirty="0" smtClean="0"/>
              <a:t>  </a:t>
            </a:r>
            <a:r>
              <a:rPr lang="cs-CZ" sz="2000" dirty="0"/>
              <a:t>	</a:t>
            </a:r>
            <a:r>
              <a:rPr lang="cs-CZ" sz="2000" dirty="0" smtClean="0"/>
              <a:t>		</a:t>
            </a:r>
          </a:p>
          <a:p>
            <a:pPr marL="0" indent="0">
              <a:buNone/>
            </a:pPr>
            <a:r>
              <a:rPr lang="cs-CZ" sz="2000" dirty="0" smtClean="0"/>
              <a:t>					</a:t>
            </a:r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8934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Nástroje a opatření </a:t>
            </a:r>
            <a:r>
              <a:rPr lang="cs-CZ" dirty="0"/>
              <a:t>podpory </a:t>
            </a:r>
            <a:r>
              <a:rPr lang="cs-CZ" dirty="0" smtClean="0"/>
              <a:t>zaměstnanosti</a:t>
            </a:r>
          </a:p>
          <a:p>
            <a:pPr marL="0" indent="0" algn="ctr">
              <a:buNone/>
            </a:pPr>
            <a:r>
              <a:rPr lang="cs-CZ" dirty="0"/>
              <a:t>m</a:t>
            </a:r>
            <a:r>
              <a:rPr lang="cs-CZ" dirty="0" smtClean="0"/>
              <a:t>ladých lidí v evidenci Úřadu práce ČR</a:t>
            </a:r>
          </a:p>
          <a:p>
            <a:pPr marL="0" indent="0">
              <a:buNone/>
            </a:pPr>
            <a:endParaRPr lang="cs-CZ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Priorita – zprostředkování zaměstnání na trhu práce, obsazení volných pracovních míst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Nástroje aktivní politiky zaměstnanosti (SÚPM, rekvalifikace)   </a:t>
            </a:r>
          </a:p>
          <a:p>
            <a:pPr marL="0" indent="0">
              <a:buNone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Podpora návratu do vzdělávání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Záruky </a:t>
            </a:r>
            <a:r>
              <a:rPr lang="cs-CZ" sz="2000" dirty="0" smtClean="0"/>
              <a:t>pro mladé a Iniciativa na podporu zaměstnanosti mladých lidí, Odborné praxe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408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/>
              <a:t>Analýza nabídky a poptávky na TP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Situace na trhu práce průběžně analyzována a vyhodnocována</a:t>
            </a:r>
          </a:p>
          <a:p>
            <a:pPr marL="0" indent="0">
              <a:buNone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Volná pracovní místa a jejich neobsazenost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Nejčastěji poptávané skupiny povolání</a:t>
            </a:r>
          </a:p>
          <a:p>
            <a:pPr marL="0" indent="0">
              <a:buNone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/>
              <a:t>Hlavní problémy nesouladu nabídky a poptávky na trhu práce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2000" dirty="0" smtClean="0"/>
          </a:p>
          <a:p>
            <a:pPr marL="0" indent="0">
              <a:buNone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cs-CZ" sz="20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68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dirty="0" smtClean="0"/>
              <a:t>Projekt Predikce </a:t>
            </a:r>
            <a:r>
              <a:rPr lang="cs-CZ" dirty="0"/>
              <a:t>trhu </a:t>
            </a:r>
            <a:r>
              <a:rPr lang="cs-CZ" dirty="0" smtClean="0"/>
              <a:t>práce (Kompas)   </a:t>
            </a:r>
            <a:endParaRPr lang="cs-CZ" dirty="0"/>
          </a:p>
          <a:p>
            <a:pPr marL="0" indent="0">
              <a:buNone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>
                <a:latin typeface="Calibri" panose="020F0502020204030204" pitchFamily="34" charset="0"/>
              </a:rPr>
              <a:t>Od 1. 1. 2017 MPSV realizuje projekt Predikce trhu práce (KOMPAS), který řeší nastavení systému predikcí v ČR na národní a především pak regionální úrovni. </a:t>
            </a:r>
          </a:p>
          <a:p>
            <a:pPr marL="0" indent="0">
              <a:buNone/>
            </a:pPr>
            <a:endParaRPr lang="cs-CZ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>
                <a:latin typeface="Calibri" panose="020F0502020204030204" pitchFamily="34" charset="0"/>
              </a:rPr>
              <a:t>Tyto predikce budou velmi důležitým podkladem pro anticipaci dalšího možného vývoje a potřeb (nejen trhu práce) souvisejících se 4. průmyslovou revolucí. </a:t>
            </a:r>
            <a:endParaRPr lang="cs-CZ" sz="2000" dirty="0" smtClean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cs-CZ" sz="20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sz="2000" dirty="0" smtClean="0">
                <a:latin typeface="Calibri" panose="020F0502020204030204" pitchFamily="34" charset="0"/>
              </a:rPr>
              <a:t>Predikce </a:t>
            </a:r>
            <a:r>
              <a:rPr lang="cs-CZ" sz="2000" dirty="0">
                <a:latin typeface="Calibri" panose="020F0502020204030204" pitchFamily="34" charset="0"/>
              </a:rPr>
              <a:t>budoucích potřeb a trendů trhu práce by pak měly být základem pro nastavení, případně aktualizaci či korekci přijatých opatření</a:t>
            </a:r>
            <a:r>
              <a:rPr lang="cs-CZ" sz="2000" dirty="0" smtClean="0">
                <a:latin typeface="Calibri" panose="020F0502020204030204" pitchFamily="34" charset="0"/>
              </a:rPr>
              <a:t>. </a:t>
            </a:r>
            <a:endParaRPr lang="cs-CZ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7466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06613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71600" y="620688"/>
            <a:ext cx="7715200" cy="550547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cs-CZ" dirty="0"/>
              <a:t>Národní </a:t>
            </a:r>
            <a:r>
              <a:rPr lang="cs-CZ" dirty="0" smtClean="0"/>
              <a:t>soustava povolání</a:t>
            </a:r>
          </a:p>
          <a:p>
            <a:pPr marL="0" indent="0">
              <a:buNone/>
            </a:pPr>
            <a:endParaRPr lang="cs-CZ" sz="2000" dirty="0"/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cs-CZ" altLang="cs-CZ" sz="2000" dirty="0" err="1">
                <a:latin typeface="Calibri" panose="020F0502020204030204" pitchFamily="34" charset="0"/>
              </a:rPr>
              <a:t>Provazba</a:t>
            </a:r>
            <a:r>
              <a:rPr lang="cs-CZ" altLang="cs-CZ" sz="2000" b="1" dirty="0">
                <a:latin typeface="Calibri" panose="020F0502020204030204" pitchFamily="34" charset="0"/>
              </a:rPr>
              <a:t> </a:t>
            </a:r>
            <a:r>
              <a:rPr lang="cs-CZ" altLang="cs-CZ" sz="2000" dirty="0">
                <a:latin typeface="Calibri" panose="020F0502020204030204" pitchFamily="34" charset="0"/>
              </a:rPr>
              <a:t>na Akční plán Práce </a:t>
            </a:r>
            <a:r>
              <a:rPr lang="cs-CZ" altLang="cs-CZ" sz="2000" dirty="0" smtClean="0">
                <a:latin typeface="Calibri" panose="020F0502020204030204" pitchFamily="34" charset="0"/>
              </a:rPr>
              <a:t>4.0</a:t>
            </a:r>
            <a:endParaRPr lang="cs-CZ" altLang="cs-CZ" sz="2000" dirty="0">
              <a:latin typeface="Calibri" panose="020F05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cs-CZ" altLang="cs-CZ" sz="2000" dirty="0" smtClean="0">
                <a:latin typeface="Calibri" panose="020F0502020204030204" pitchFamily="34" charset="0"/>
              </a:rPr>
              <a:t>Zohlednění </a:t>
            </a:r>
            <a:r>
              <a:rPr lang="cs-CZ" altLang="cs-CZ" sz="2000" dirty="0">
                <a:latin typeface="Calibri" panose="020F0502020204030204" pitchFamily="34" charset="0"/>
              </a:rPr>
              <a:t>nových požadavků trhu práce spojených s rozvojem digitálních technologií v Národní soustavě povolání a Centrální databázi kompetencí.</a:t>
            </a:r>
          </a:p>
          <a:p>
            <a:pPr marL="0" indent="0">
              <a:buFontTx/>
              <a:buNone/>
              <a:defRPr/>
            </a:pPr>
            <a:endParaRPr lang="cs-CZ" altLang="cs-CZ" sz="20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cs-CZ" altLang="cs-CZ" sz="2000" dirty="0" err="1">
                <a:latin typeface="Calibri" panose="020F0502020204030204" pitchFamily="34" charset="0"/>
              </a:rPr>
              <a:t>Provazba</a:t>
            </a:r>
            <a:r>
              <a:rPr lang="cs-CZ" altLang="cs-CZ" sz="2000" dirty="0">
                <a:latin typeface="Calibri" panose="020F0502020204030204" pitchFamily="34" charset="0"/>
              </a:rPr>
              <a:t> na Akční plán Strategie digitální </a:t>
            </a:r>
            <a:r>
              <a:rPr lang="cs-CZ" altLang="cs-CZ" sz="2000" dirty="0" smtClean="0">
                <a:latin typeface="Calibri" panose="020F0502020204030204" pitchFamily="34" charset="0"/>
              </a:rPr>
              <a:t>gramotnosti</a:t>
            </a:r>
            <a:endParaRPr lang="cs-CZ" altLang="cs-CZ" sz="2000" dirty="0">
              <a:latin typeface="Calibri" panose="020F05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cs-CZ" altLang="cs-CZ" sz="2000" dirty="0" smtClean="0">
                <a:latin typeface="Calibri" panose="020F0502020204030204" pitchFamily="34" charset="0"/>
              </a:rPr>
              <a:t>Zajištění </a:t>
            </a:r>
            <a:r>
              <a:rPr lang="cs-CZ" altLang="cs-CZ" sz="2000" dirty="0">
                <a:latin typeface="Calibri" panose="020F0502020204030204" pitchFamily="34" charset="0"/>
              </a:rPr>
              <a:t>metodických a informačních podkladů pro cílené vzdělávání pracovníků veřejné správy v oblasti potřebných digitálních kompetencí (Doplnění a aktualizace požadavků na specifické digitální kompetence v Národní soustavě povolání).</a:t>
            </a:r>
          </a:p>
          <a:p>
            <a:pPr marL="0" indent="0">
              <a:buFontTx/>
              <a:buNone/>
              <a:defRPr/>
            </a:pPr>
            <a:endParaRPr lang="cs-CZ" altLang="cs-CZ" sz="2000" dirty="0">
              <a:latin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cs-CZ" altLang="cs-CZ" sz="2000" dirty="0" err="1">
                <a:latin typeface="Calibri" panose="020F0502020204030204" pitchFamily="34" charset="0"/>
              </a:rPr>
              <a:t>Provazba</a:t>
            </a:r>
            <a:r>
              <a:rPr lang="cs-CZ" altLang="cs-CZ" sz="2000" dirty="0">
                <a:latin typeface="Calibri" panose="020F0502020204030204" pitchFamily="34" charset="0"/>
              </a:rPr>
              <a:t> s projektem </a:t>
            </a:r>
            <a:r>
              <a:rPr lang="cs-CZ" altLang="cs-CZ" sz="2000" dirty="0" smtClean="0">
                <a:latin typeface="Calibri" panose="020F0502020204030204" pitchFamily="34" charset="0"/>
              </a:rPr>
              <a:t>KOMPAS  </a:t>
            </a:r>
            <a:endParaRPr lang="cs-CZ" altLang="cs-CZ" sz="2000" dirty="0">
              <a:latin typeface="Calibri" panose="020F0502020204030204" pitchFamily="34" charset="0"/>
            </a:endParaRPr>
          </a:p>
          <a:p>
            <a:pPr marL="0" indent="0">
              <a:buFontTx/>
              <a:buNone/>
              <a:defRPr/>
            </a:pPr>
            <a:r>
              <a:rPr lang="cs-CZ" altLang="cs-CZ" sz="2000" dirty="0">
                <a:latin typeface="Calibri" panose="020F0502020204030204" pitchFamily="34" charset="0"/>
              </a:rPr>
              <a:t>Predikce trhu práce budou důležitým podkladem pro další rozvoj a změny v NSP</a:t>
            </a:r>
            <a:r>
              <a:rPr lang="cs-CZ" altLang="cs-CZ" sz="2000" dirty="0" smtClean="0">
                <a:latin typeface="Calibri" panose="020F0502020204030204" pitchFamily="34" charset="0"/>
              </a:rPr>
              <a:t>. </a:t>
            </a:r>
            <a:endParaRPr lang="cs-CZ" altLang="cs-CZ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0138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5088</TotalTime>
  <Words>305</Words>
  <Application>Microsoft Office PowerPoint</Application>
  <PresentationFormat>Předvádění na obrazovce (4:3)</PresentationFormat>
  <Paragraphs>145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Štěpánková Kateřina PhDr.</dc:creator>
  <cp:lastModifiedBy>Majerová Jana Mgr. (MPSV)</cp:lastModifiedBy>
  <cp:revision>179</cp:revision>
  <cp:lastPrinted>2014-03-05T14:30:23Z</cp:lastPrinted>
  <dcterms:created xsi:type="dcterms:W3CDTF">2013-01-07T14:09:59Z</dcterms:created>
  <dcterms:modified xsi:type="dcterms:W3CDTF">2017-09-11T13:25:22Z</dcterms:modified>
</cp:coreProperties>
</file>