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23" r:id="rId2"/>
    <p:sldId id="287" r:id="rId3"/>
    <p:sldId id="405" r:id="rId4"/>
    <p:sldId id="406" r:id="rId5"/>
    <p:sldId id="422" r:id="rId6"/>
    <p:sldId id="417" r:id="rId7"/>
    <p:sldId id="418" r:id="rId8"/>
    <p:sldId id="421" r:id="rId9"/>
    <p:sldId id="429" r:id="rId10"/>
    <p:sldId id="430" r:id="rId11"/>
    <p:sldId id="419" r:id="rId12"/>
    <p:sldId id="428" r:id="rId13"/>
    <p:sldId id="423" r:id="rId14"/>
    <p:sldId id="415" r:id="rId15"/>
    <p:sldId id="432" r:id="rId16"/>
    <p:sldId id="266" r:id="rId17"/>
    <p:sldId id="433" r:id="rId18"/>
    <p:sldId id="411" r:id="rId19"/>
    <p:sldId id="427" r:id="rId20"/>
    <p:sldId id="431" r:id="rId21"/>
    <p:sldId id="434" r:id="rId22"/>
  </p:sldIdLst>
  <p:sldSz cx="10688638" cy="756285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d Me" id="{16015253-CCFD-4444-B0A9-2448A34A8FF6}">
          <p14:sldIdLst/>
        </p14:section>
        <p14:section name="Main" id="{621C1578-8619-5D47-905F-27348CC20420}">
          <p14:sldIdLst>
            <p14:sldId id="323"/>
          </p14:sldIdLst>
        </p14:section>
        <p14:section name="About Company" id="{F9228A74-9CF5-0646-815F-C6B4BA6987A7}">
          <p14:sldIdLst>
            <p14:sldId id="287"/>
            <p14:sldId id="405"/>
            <p14:sldId id="406"/>
            <p14:sldId id="422"/>
            <p14:sldId id="417"/>
            <p14:sldId id="418"/>
            <p14:sldId id="421"/>
            <p14:sldId id="429"/>
            <p14:sldId id="430"/>
            <p14:sldId id="419"/>
            <p14:sldId id="428"/>
            <p14:sldId id="423"/>
            <p14:sldId id="415"/>
            <p14:sldId id="432"/>
            <p14:sldId id="266"/>
            <p14:sldId id="433"/>
            <p14:sldId id="411"/>
            <p14:sldId id="427"/>
            <p14:sldId id="431"/>
            <p14:sldId id="434"/>
          </p14:sldIdLst>
        </p14:section>
        <p14:section name="Clients" id="{1010762F-2090-5543-BC65-6B4F42EF75C0}">
          <p14:sldIdLst/>
        </p14:section>
        <p14:section name="Pricing" id="{DDEAB57B-93E1-8645-B5A3-8154048C90B0}">
          <p14:sldIdLst/>
        </p14:section>
        <p14:section name="Tabel &amp; Chart" id="{D38F470E-F960-F145-AC46-559AFD264B81}">
          <p14:sldIdLst/>
        </p14:section>
        <p14:section name="TimeLine" id="{8761F693-8E5E-744B-91EF-8824BE67A0FF}">
          <p14:sldIdLst/>
        </p14:section>
        <p14:section name="Devices" id="{4640EDA6-C689-904C-919F-0286BD62484B}">
          <p14:sldIdLst/>
        </p14:section>
        <p14:section name="Maps" id="{4AF7458D-08D2-AC4E-B61E-5158BB8F2A47}">
          <p14:sldIdLst/>
        </p14:section>
        <p14:section name="Bigger Text" id="{D2F5528C-2CE0-C446-852E-F7E17EF282BB}">
          <p14:sldIdLst/>
        </p14:section>
        <p14:section name="Team Members" id="{537C9B16-FE53-BE40-956D-C0E29C3323C1}">
          <p14:sldIdLst/>
        </p14:section>
        <p14:section name="Portfolio" id="{492A1ADB-D555-CF46-B7A0-3D0FE1866678}">
          <p14:sldIdLst/>
        </p14:section>
        <p14:section name="Process Infographics" id="{5537B529-0285-384A-A897-FDF71099CB13}">
          <p14:sldIdLst/>
        </p14:section>
        <p14:section name="Cycle Infographics" id="{0CED5CF2-E3D8-CA4A-AADB-B52D0A0A706D}">
          <p14:sldIdLst/>
        </p14:section>
        <p14:section name="Structure Infographics" id="{0F715874-9874-8049-A67E-6DE7D7748C35}">
          <p14:sldIdLst/>
        </p14:section>
        <p14:section name="Clustered Infographics" id="{654DF45A-C80C-8A44-AFD9-DCABD4C9AAD2}">
          <p14:sldIdLst/>
        </p14:section>
        <p14:section name="Pictorial Infographics" id="{8158D265-5A88-364F-82C0-3F110B649FF9}">
          <p14:sldIdLst/>
        </p14:section>
        <p14:section name="Social Infographic" id="{7A2A027F-1B7F-2649-9E38-7A90EB79153E}">
          <p14:sldIdLst/>
        </p14:section>
        <p14:section name="Font Icons" id="{147F192D-05B5-0E4E-84BA-78693B62772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FFFF"/>
    <a:srgbClr val="222222"/>
    <a:srgbClr val="E12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11" autoAdjust="0"/>
    <p:restoredTop sz="90460" autoAdjust="0"/>
  </p:normalViewPr>
  <p:slideViewPr>
    <p:cSldViewPr snapToGrid="0" snapToObjects="1">
      <p:cViewPr varScale="1">
        <p:scale>
          <a:sx n="94" d="100"/>
          <a:sy n="94" d="100"/>
        </p:scale>
        <p:origin x="1698" y="96"/>
      </p:cViewPr>
      <p:guideLst>
        <p:guide orient="horz" pos="2382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022719-4F52-4177-BD33-6E85DB7C91D4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3EE0C7B-D5B8-4FD9-B4B9-5F02DD21F7B9}">
      <dgm:prSet phldrT="[Text]"/>
      <dgm:spPr/>
      <dgm:t>
        <a:bodyPr/>
        <a:lstStyle/>
        <a:p>
          <a:r>
            <a:rPr lang="cs-CZ" dirty="0"/>
            <a:t>NSK</a:t>
          </a:r>
          <a:br>
            <a:rPr lang="cs-CZ" dirty="0"/>
          </a:br>
          <a:r>
            <a:rPr lang="cs-CZ" dirty="0"/>
            <a:t>MŠMT 179/2006 Sb.</a:t>
          </a:r>
        </a:p>
      </dgm:t>
    </dgm:pt>
    <dgm:pt modelId="{E5E246AC-B6A1-4C10-9A44-985E85CB0881}" type="parTrans" cxnId="{83544A12-38FA-4A26-BEE1-14D488479241}">
      <dgm:prSet/>
      <dgm:spPr/>
      <dgm:t>
        <a:bodyPr/>
        <a:lstStyle/>
        <a:p>
          <a:endParaRPr lang="cs-CZ"/>
        </a:p>
      </dgm:t>
    </dgm:pt>
    <dgm:pt modelId="{7E4BDA6E-FCD8-4406-90C3-404FF583F217}" type="sibTrans" cxnId="{83544A12-38FA-4A26-BEE1-14D488479241}">
      <dgm:prSet/>
      <dgm:spPr/>
      <dgm:t>
        <a:bodyPr/>
        <a:lstStyle/>
        <a:p>
          <a:endParaRPr lang="cs-CZ"/>
        </a:p>
      </dgm:t>
    </dgm:pt>
    <dgm:pt modelId="{3FB8073F-4A74-4D8B-9C2B-083E302F2E5A}">
      <dgm:prSet phldrT="[Text]" custT="1"/>
      <dgm:spPr/>
      <dgm:t>
        <a:bodyPr/>
        <a:lstStyle/>
        <a:p>
          <a:r>
            <a:rPr lang="cs-CZ" sz="2000" b="0" dirty="0"/>
            <a:t>Rekvalifikace</a:t>
          </a:r>
        </a:p>
      </dgm:t>
    </dgm:pt>
    <dgm:pt modelId="{66AA9F6E-5071-47C3-ADDA-2D4B1EDF121D}" type="parTrans" cxnId="{0FC2C5AF-B568-45E8-B97E-56116E3991F7}">
      <dgm:prSet/>
      <dgm:spPr/>
      <dgm:t>
        <a:bodyPr/>
        <a:lstStyle/>
        <a:p>
          <a:endParaRPr lang="cs-CZ"/>
        </a:p>
      </dgm:t>
    </dgm:pt>
    <dgm:pt modelId="{5EB00E55-0628-4CE1-9207-2441729CC96E}" type="sibTrans" cxnId="{0FC2C5AF-B568-45E8-B97E-56116E3991F7}">
      <dgm:prSet/>
      <dgm:spPr/>
      <dgm:t>
        <a:bodyPr/>
        <a:lstStyle/>
        <a:p>
          <a:endParaRPr lang="cs-CZ"/>
        </a:p>
      </dgm:t>
    </dgm:pt>
    <dgm:pt modelId="{3CAB08EC-CA5E-4815-B5FE-BFC8C67AA4AC}">
      <dgm:prSet phldrT="[Text]" custT="1"/>
      <dgm:spPr/>
      <dgm:t>
        <a:bodyPr/>
        <a:lstStyle/>
        <a:p>
          <a:r>
            <a:rPr lang="cs-CZ" sz="2000" dirty="0"/>
            <a:t>Živnosti</a:t>
          </a:r>
        </a:p>
      </dgm:t>
    </dgm:pt>
    <dgm:pt modelId="{EE1F733A-B247-42A7-9D53-C78659CB57DC}" type="parTrans" cxnId="{D2614E34-873D-4775-808D-A495C2F31265}">
      <dgm:prSet/>
      <dgm:spPr/>
      <dgm:t>
        <a:bodyPr/>
        <a:lstStyle/>
        <a:p>
          <a:endParaRPr lang="cs-CZ"/>
        </a:p>
      </dgm:t>
    </dgm:pt>
    <dgm:pt modelId="{63AFE3E7-787D-46C8-AE13-78675489D360}" type="sibTrans" cxnId="{D2614E34-873D-4775-808D-A495C2F31265}">
      <dgm:prSet/>
      <dgm:spPr/>
      <dgm:t>
        <a:bodyPr/>
        <a:lstStyle/>
        <a:p>
          <a:endParaRPr lang="cs-CZ"/>
        </a:p>
      </dgm:t>
    </dgm:pt>
    <dgm:pt modelId="{B32BC828-CACF-46E7-AAB4-6F7132765AC5}">
      <dgm:prSet phldrT="[Text]" custT="1"/>
      <dgm:spPr/>
      <dgm:t>
        <a:bodyPr/>
        <a:lstStyle/>
        <a:p>
          <a:r>
            <a:rPr lang="cs-CZ" sz="2000" dirty="0"/>
            <a:t>Zákony upravující kvalifikace</a:t>
          </a:r>
        </a:p>
      </dgm:t>
    </dgm:pt>
    <dgm:pt modelId="{1488D254-D913-4113-96CA-0698D2AA382E}" type="parTrans" cxnId="{404D2872-3CD1-4AD4-A2E3-B84DB9F31DF9}">
      <dgm:prSet/>
      <dgm:spPr/>
      <dgm:t>
        <a:bodyPr/>
        <a:lstStyle/>
        <a:p>
          <a:endParaRPr lang="cs-CZ"/>
        </a:p>
      </dgm:t>
    </dgm:pt>
    <dgm:pt modelId="{E05EAB2F-518B-41CF-9853-1165155228E4}" type="sibTrans" cxnId="{404D2872-3CD1-4AD4-A2E3-B84DB9F31DF9}">
      <dgm:prSet/>
      <dgm:spPr/>
      <dgm:t>
        <a:bodyPr/>
        <a:lstStyle/>
        <a:p>
          <a:endParaRPr lang="cs-CZ"/>
        </a:p>
      </dgm:t>
    </dgm:pt>
    <dgm:pt modelId="{E1693869-DB5C-4C63-A300-975FFA5B7D11}">
      <dgm:prSet phldrT="[Text]" custT="1"/>
      <dgm:spPr/>
      <dgm:t>
        <a:bodyPr/>
        <a:lstStyle/>
        <a:p>
          <a:r>
            <a:rPr lang="cs-CZ" sz="2000" dirty="0"/>
            <a:t>Personální praxe</a:t>
          </a:r>
        </a:p>
      </dgm:t>
    </dgm:pt>
    <dgm:pt modelId="{F98839BD-20F5-4ECF-823D-F4B08CBFF884}" type="parTrans" cxnId="{83C6EAAB-C8C5-4036-830D-E541F57EBA23}">
      <dgm:prSet/>
      <dgm:spPr/>
      <dgm:t>
        <a:bodyPr/>
        <a:lstStyle/>
        <a:p>
          <a:endParaRPr lang="cs-CZ"/>
        </a:p>
      </dgm:t>
    </dgm:pt>
    <dgm:pt modelId="{8CE45D92-D4BE-4C18-ACB3-4704DC042C1F}" type="sibTrans" cxnId="{83C6EAAB-C8C5-4036-830D-E541F57EBA23}">
      <dgm:prSet/>
      <dgm:spPr/>
      <dgm:t>
        <a:bodyPr/>
        <a:lstStyle/>
        <a:p>
          <a:endParaRPr lang="cs-CZ"/>
        </a:p>
      </dgm:t>
    </dgm:pt>
    <dgm:pt modelId="{8CF23192-31D8-43B6-B7E8-AFAA3EBF7737}">
      <dgm:prSet phldrT="[Text]" custT="1"/>
      <dgm:spPr/>
      <dgm:t>
        <a:bodyPr/>
        <a:lstStyle/>
        <a:p>
          <a:r>
            <a:rPr lang="cs-CZ" sz="2000" dirty="0"/>
            <a:t>Mezinárodní srozumitelnost (EQF)</a:t>
          </a:r>
        </a:p>
      </dgm:t>
    </dgm:pt>
    <dgm:pt modelId="{52C706F9-CD1B-4C8C-867E-90A4CC83974C}" type="parTrans" cxnId="{1B6ED652-225D-4955-B5E4-E4FDA73A062D}">
      <dgm:prSet/>
      <dgm:spPr/>
      <dgm:t>
        <a:bodyPr/>
        <a:lstStyle/>
        <a:p>
          <a:endParaRPr lang="cs-CZ"/>
        </a:p>
      </dgm:t>
    </dgm:pt>
    <dgm:pt modelId="{321EA2C1-DC54-419A-B4CE-8941B3DCFF7A}" type="sibTrans" cxnId="{1B6ED652-225D-4955-B5E4-E4FDA73A062D}">
      <dgm:prSet/>
      <dgm:spPr/>
      <dgm:t>
        <a:bodyPr/>
        <a:lstStyle/>
        <a:p>
          <a:endParaRPr lang="cs-CZ"/>
        </a:p>
      </dgm:t>
    </dgm:pt>
    <dgm:pt modelId="{B47AF6A4-779F-480D-AB56-E6ADEF2859F2}">
      <dgm:prSet phldrT="[Text]" custT="1"/>
      <dgm:spPr/>
      <dgm:t>
        <a:bodyPr/>
        <a:lstStyle/>
        <a:p>
          <a:r>
            <a:rPr lang="cs-CZ" sz="2000" dirty="0"/>
            <a:t>Nabídka vzdělávání</a:t>
          </a:r>
        </a:p>
      </dgm:t>
    </dgm:pt>
    <dgm:pt modelId="{DBB5399A-78FA-4502-BC4E-916E501583FA}" type="parTrans" cxnId="{EAC30688-776F-45AD-9536-0546381EF57D}">
      <dgm:prSet/>
      <dgm:spPr/>
      <dgm:t>
        <a:bodyPr/>
        <a:lstStyle/>
        <a:p>
          <a:endParaRPr lang="cs-CZ"/>
        </a:p>
      </dgm:t>
    </dgm:pt>
    <dgm:pt modelId="{CFF95D28-56C1-49A7-A52A-58B319D4BBEB}" type="sibTrans" cxnId="{EAC30688-776F-45AD-9536-0546381EF57D}">
      <dgm:prSet/>
      <dgm:spPr/>
      <dgm:t>
        <a:bodyPr/>
        <a:lstStyle/>
        <a:p>
          <a:endParaRPr lang="cs-CZ"/>
        </a:p>
      </dgm:t>
    </dgm:pt>
    <dgm:pt modelId="{3ADC513D-6A76-49B4-B48F-99464C57D991}" type="pres">
      <dgm:prSet presAssocID="{AC022719-4F52-4177-BD33-6E85DB7C91D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2DE4067-C821-412D-BFDA-57D082F46BF6}" type="pres">
      <dgm:prSet presAssocID="{C3EE0C7B-D5B8-4FD9-B4B9-5F02DD21F7B9}" presName="centerShape" presStyleLbl="node0" presStyleIdx="0" presStyleCnt="1"/>
      <dgm:spPr/>
    </dgm:pt>
    <dgm:pt modelId="{9DE79D82-CDDA-4BFA-8A18-B27CD9F94EB9}" type="pres">
      <dgm:prSet presAssocID="{66AA9F6E-5071-47C3-ADDA-2D4B1EDF121D}" presName="parTrans" presStyleLbl="bgSibTrans2D1" presStyleIdx="0" presStyleCnt="6"/>
      <dgm:spPr/>
    </dgm:pt>
    <dgm:pt modelId="{AF84D9AC-9B85-44AD-B973-4F8BC6BEF7F4}" type="pres">
      <dgm:prSet presAssocID="{3FB8073F-4A74-4D8B-9C2B-083E302F2E5A}" presName="node" presStyleLbl="node1" presStyleIdx="0" presStyleCnt="6">
        <dgm:presLayoutVars>
          <dgm:bulletEnabled val="1"/>
        </dgm:presLayoutVars>
      </dgm:prSet>
      <dgm:spPr/>
    </dgm:pt>
    <dgm:pt modelId="{5B213A1B-B44C-4312-B966-9BF8B64EF15F}" type="pres">
      <dgm:prSet presAssocID="{EE1F733A-B247-42A7-9D53-C78659CB57DC}" presName="parTrans" presStyleLbl="bgSibTrans2D1" presStyleIdx="1" presStyleCnt="6"/>
      <dgm:spPr/>
    </dgm:pt>
    <dgm:pt modelId="{3BC7147D-F3D1-4FE0-A235-0B6763DF7ABC}" type="pres">
      <dgm:prSet presAssocID="{3CAB08EC-CA5E-4815-B5FE-BFC8C67AA4AC}" presName="node" presStyleLbl="node1" presStyleIdx="1" presStyleCnt="6">
        <dgm:presLayoutVars>
          <dgm:bulletEnabled val="1"/>
        </dgm:presLayoutVars>
      </dgm:prSet>
      <dgm:spPr/>
    </dgm:pt>
    <dgm:pt modelId="{7DAC54BB-4D48-4260-A811-7558B23765B7}" type="pres">
      <dgm:prSet presAssocID="{1488D254-D913-4113-96CA-0698D2AA382E}" presName="parTrans" presStyleLbl="bgSibTrans2D1" presStyleIdx="2" presStyleCnt="6"/>
      <dgm:spPr/>
    </dgm:pt>
    <dgm:pt modelId="{849AE576-32DB-4ABE-B80F-F168DD330A02}" type="pres">
      <dgm:prSet presAssocID="{B32BC828-CACF-46E7-AAB4-6F7132765AC5}" presName="node" presStyleLbl="node1" presStyleIdx="2" presStyleCnt="6">
        <dgm:presLayoutVars>
          <dgm:bulletEnabled val="1"/>
        </dgm:presLayoutVars>
      </dgm:prSet>
      <dgm:spPr/>
    </dgm:pt>
    <dgm:pt modelId="{AAFBE447-1CBC-4C82-A17C-430936E10F48}" type="pres">
      <dgm:prSet presAssocID="{DBB5399A-78FA-4502-BC4E-916E501583FA}" presName="parTrans" presStyleLbl="bgSibTrans2D1" presStyleIdx="3" presStyleCnt="6"/>
      <dgm:spPr/>
    </dgm:pt>
    <dgm:pt modelId="{4366B48F-FE13-441F-A4E0-0715A54B5F9C}" type="pres">
      <dgm:prSet presAssocID="{B47AF6A4-779F-480D-AB56-E6ADEF2859F2}" presName="node" presStyleLbl="node1" presStyleIdx="3" presStyleCnt="6">
        <dgm:presLayoutVars>
          <dgm:bulletEnabled val="1"/>
        </dgm:presLayoutVars>
      </dgm:prSet>
      <dgm:spPr/>
    </dgm:pt>
    <dgm:pt modelId="{D4FE4CB9-B331-4F74-B3BD-160946976B9C}" type="pres">
      <dgm:prSet presAssocID="{F98839BD-20F5-4ECF-823D-F4B08CBFF884}" presName="parTrans" presStyleLbl="bgSibTrans2D1" presStyleIdx="4" presStyleCnt="6"/>
      <dgm:spPr/>
    </dgm:pt>
    <dgm:pt modelId="{24F5DB4C-9A8E-4D67-8ED3-2F9C17B92B2C}" type="pres">
      <dgm:prSet presAssocID="{E1693869-DB5C-4C63-A300-975FFA5B7D11}" presName="node" presStyleLbl="node1" presStyleIdx="4" presStyleCnt="6">
        <dgm:presLayoutVars>
          <dgm:bulletEnabled val="1"/>
        </dgm:presLayoutVars>
      </dgm:prSet>
      <dgm:spPr/>
    </dgm:pt>
    <dgm:pt modelId="{4A79FFA1-EFD2-42B5-A32F-37DA6D3CDDAF}" type="pres">
      <dgm:prSet presAssocID="{52C706F9-CD1B-4C8C-867E-90A4CC83974C}" presName="parTrans" presStyleLbl="bgSibTrans2D1" presStyleIdx="5" presStyleCnt="6"/>
      <dgm:spPr/>
    </dgm:pt>
    <dgm:pt modelId="{F9B86333-136B-4169-A6A3-2474EE46E8AD}" type="pres">
      <dgm:prSet presAssocID="{8CF23192-31D8-43B6-B7E8-AFAA3EBF7737}" presName="node" presStyleLbl="node1" presStyleIdx="5" presStyleCnt="6" custScaleX="120469">
        <dgm:presLayoutVars>
          <dgm:bulletEnabled val="1"/>
        </dgm:presLayoutVars>
      </dgm:prSet>
      <dgm:spPr/>
    </dgm:pt>
  </dgm:ptLst>
  <dgm:cxnLst>
    <dgm:cxn modelId="{83544A12-38FA-4A26-BEE1-14D488479241}" srcId="{AC022719-4F52-4177-BD33-6E85DB7C91D4}" destId="{C3EE0C7B-D5B8-4FD9-B4B9-5F02DD21F7B9}" srcOrd="0" destOrd="0" parTransId="{E5E246AC-B6A1-4C10-9A44-985E85CB0881}" sibTransId="{7E4BDA6E-FCD8-4406-90C3-404FF583F217}"/>
    <dgm:cxn modelId="{D2614E34-873D-4775-808D-A495C2F31265}" srcId="{C3EE0C7B-D5B8-4FD9-B4B9-5F02DD21F7B9}" destId="{3CAB08EC-CA5E-4815-B5FE-BFC8C67AA4AC}" srcOrd="1" destOrd="0" parTransId="{EE1F733A-B247-42A7-9D53-C78659CB57DC}" sibTransId="{63AFE3E7-787D-46C8-AE13-78675489D360}"/>
    <dgm:cxn modelId="{B4F4ED41-17C2-4C3A-AA04-8E1990B784B9}" type="presOf" srcId="{3FB8073F-4A74-4D8B-9C2B-083E302F2E5A}" destId="{AF84D9AC-9B85-44AD-B973-4F8BC6BEF7F4}" srcOrd="0" destOrd="0" presId="urn:microsoft.com/office/officeart/2005/8/layout/radial4"/>
    <dgm:cxn modelId="{3CCAAB4F-22E3-48A2-908B-745CE4E96F3A}" type="presOf" srcId="{B47AF6A4-779F-480D-AB56-E6ADEF2859F2}" destId="{4366B48F-FE13-441F-A4E0-0715A54B5F9C}" srcOrd="0" destOrd="0" presId="urn:microsoft.com/office/officeart/2005/8/layout/radial4"/>
    <dgm:cxn modelId="{404D2872-3CD1-4AD4-A2E3-B84DB9F31DF9}" srcId="{C3EE0C7B-D5B8-4FD9-B4B9-5F02DD21F7B9}" destId="{B32BC828-CACF-46E7-AAB4-6F7132765AC5}" srcOrd="2" destOrd="0" parTransId="{1488D254-D913-4113-96CA-0698D2AA382E}" sibTransId="{E05EAB2F-518B-41CF-9853-1165155228E4}"/>
    <dgm:cxn modelId="{1B6ED652-225D-4955-B5E4-E4FDA73A062D}" srcId="{C3EE0C7B-D5B8-4FD9-B4B9-5F02DD21F7B9}" destId="{8CF23192-31D8-43B6-B7E8-AFAA3EBF7737}" srcOrd="5" destOrd="0" parTransId="{52C706F9-CD1B-4C8C-867E-90A4CC83974C}" sibTransId="{321EA2C1-DC54-419A-B4CE-8941B3DCFF7A}"/>
    <dgm:cxn modelId="{B48FA67F-27C8-4E09-8F4F-99CBEDD3B611}" type="presOf" srcId="{E1693869-DB5C-4C63-A300-975FFA5B7D11}" destId="{24F5DB4C-9A8E-4D67-8ED3-2F9C17B92B2C}" srcOrd="0" destOrd="0" presId="urn:microsoft.com/office/officeart/2005/8/layout/radial4"/>
    <dgm:cxn modelId="{EAC30688-776F-45AD-9536-0546381EF57D}" srcId="{C3EE0C7B-D5B8-4FD9-B4B9-5F02DD21F7B9}" destId="{B47AF6A4-779F-480D-AB56-E6ADEF2859F2}" srcOrd="3" destOrd="0" parTransId="{DBB5399A-78FA-4502-BC4E-916E501583FA}" sibTransId="{CFF95D28-56C1-49A7-A52A-58B319D4BBEB}"/>
    <dgm:cxn modelId="{E0B28C9E-018D-4D46-AC8F-A6163F34B440}" type="presOf" srcId="{1488D254-D913-4113-96CA-0698D2AA382E}" destId="{7DAC54BB-4D48-4260-A811-7558B23765B7}" srcOrd="0" destOrd="0" presId="urn:microsoft.com/office/officeart/2005/8/layout/radial4"/>
    <dgm:cxn modelId="{83C6EAAB-C8C5-4036-830D-E541F57EBA23}" srcId="{C3EE0C7B-D5B8-4FD9-B4B9-5F02DD21F7B9}" destId="{E1693869-DB5C-4C63-A300-975FFA5B7D11}" srcOrd="4" destOrd="0" parTransId="{F98839BD-20F5-4ECF-823D-F4B08CBFF884}" sibTransId="{8CE45D92-D4BE-4C18-ACB3-4704DC042C1F}"/>
    <dgm:cxn modelId="{0FC2C5AF-B568-45E8-B97E-56116E3991F7}" srcId="{C3EE0C7B-D5B8-4FD9-B4B9-5F02DD21F7B9}" destId="{3FB8073F-4A74-4D8B-9C2B-083E302F2E5A}" srcOrd="0" destOrd="0" parTransId="{66AA9F6E-5071-47C3-ADDA-2D4B1EDF121D}" sibTransId="{5EB00E55-0628-4CE1-9207-2441729CC96E}"/>
    <dgm:cxn modelId="{3A5C90B1-A89F-47BC-B98F-28FCA27D8BA8}" type="presOf" srcId="{8CF23192-31D8-43B6-B7E8-AFAA3EBF7737}" destId="{F9B86333-136B-4169-A6A3-2474EE46E8AD}" srcOrd="0" destOrd="0" presId="urn:microsoft.com/office/officeart/2005/8/layout/radial4"/>
    <dgm:cxn modelId="{ABB7C3B3-050D-4221-B7C6-2B0FA75C3038}" type="presOf" srcId="{3CAB08EC-CA5E-4815-B5FE-BFC8C67AA4AC}" destId="{3BC7147D-F3D1-4FE0-A235-0B6763DF7ABC}" srcOrd="0" destOrd="0" presId="urn:microsoft.com/office/officeart/2005/8/layout/radial4"/>
    <dgm:cxn modelId="{41FDC5B9-0CED-47A7-9128-A3A36C1BA1B3}" type="presOf" srcId="{AC022719-4F52-4177-BD33-6E85DB7C91D4}" destId="{3ADC513D-6A76-49B4-B48F-99464C57D991}" srcOrd="0" destOrd="0" presId="urn:microsoft.com/office/officeart/2005/8/layout/radial4"/>
    <dgm:cxn modelId="{02CB5EBF-0A33-410D-982D-D3AF3F38421C}" type="presOf" srcId="{DBB5399A-78FA-4502-BC4E-916E501583FA}" destId="{AAFBE447-1CBC-4C82-A17C-430936E10F48}" srcOrd="0" destOrd="0" presId="urn:microsoft.com/office/officeart/2005/8/layout/radial4"/>
    <dgm:cxn modelId="{38917AC1-DE88-49C0-996B-AFC547E01C39}" type="presOf" srcId="{C3EE0C7B-D5B8-4FD9-B4B9-5F02DD21F7B9}" destId="{D2DE4067-C821-412D-BFDA-57D082F46BF6}" srcOrd="0" destOrd="0" presId="urn:microsoft.com/office/officeart/2005/8/layout/radial4"/>
    <dgm:cxn modelId="{D7C5E6D1-AF7C-4164-9088-471B9D665293}" type="presOf" srcId="{66AA9F6E-5071-47C3-ADDA-2D4B1EDF121D}" destId="{9DE79D82-CDDA-4BFA-8A18-B27CD9F94EB9}" srcOrd="0" destOrd="0" presId="urn:microsoft.com/office/officeart/2005/8/layout/radial4"/>
    <dgm:cxn modelId="{C21163D2-A8A6-4B32-8F4B-10AA318521BE}" type="presOf" srcId="{F98839BD-20F5-4ECF-823D-F4B08CBFF884}" destId="{D4FE4CB9-B331-4F74-B3BD-160946976B9C}" srcOrd="0" destOrd="0" presId="urn:microsoft.com/office/officeart/2005/8/layout/radial4"/>
    <dgm:cxn modelId="{D2E3ADD2-B312-4505-90A8-52BBAFDD5616}" type="presOf" srcId="{EE1F733A-B247-42A7-9D53-C78659CB57DC}" destId="{5B213A1B-B44C-4312-B966-9BF8B64EF15F}" srcOrd="0" destOrd="0" presId="urn:microsoft.com/office/officeart/2005/8/layout/radial4"/>
    <dgm:cxn modelId="{35475BE8-2683-4ECB-8C30-8801FBD300E6}" type="presOf" srcId="{52C706F9-CD1B-4C8C-867E-90A4CC83974C}" destId="{4A79FFA1-EFD2-42B5-A32F-37DA6D3CDDAF}" srcOrd="0" destOrd="0" presId="urn:microsoft.com/office/officeart/2005/8/layout/radial4"/>
    <dgm:cxn modelId="{ED0BB8ED-DE8E-4205-B523-2EF864F8C305}" type="presOf" srcId="{B32BC828-CACF-46E7-AAB4-6F7132765AC5}" destId="{849AE576-32DB-4ABE-B80F-F168DD330A02}" srcOrd="0" destOrd="0" presId="urn:microsoft.com/office/officeart/2005/8/layout/radial4"/>
    <dgm:cxn modelId="{7B3437F1-6E42-49E6-86AC-D90E3C553A6C}" type="presParOf" srcId="{3ADC513D-6A76-49B4-B48F-99464C57D991}" destId="{D2DE4067-C821-412D-BFDA-57D082F46BF6}" srcOrd="0" destOrd="0" presId="urn:microsoft.com/office/officeart/2005/8/layout/radial4"/>
    <dgm:cxn modelId="{7005DB3A-B685-4306-A07C-DCAFC3BA45B3}" type="presParOf" srcId="{3ADC513D-6A76-49B4-B48F-99464C57D991}" destId="{9DE79D82-CDDA-4BFA-8A18-B27CD9F94EB9}" srcOrd="1" destOrd="0" presId="urn:microsoft.com/office/officeart/2005/8/layout/radial4"/>
    <dgm:cxn modelId="{FCAAE9BE-ACDC-4E2B-A9EE-BA7B244AD597}" type="presParOf" srcId="{3ADC513D-6A76-49B4-B48F-99464C57D991}" destId="{AF84D9AC-9B85-44AD-B973-4F8BC6BEF7F4}" srcOrd="2" destOrd="0" presId="urn:microsoft.com/office/officeart/2005/8/layout/radial4"/>
    <dgm:cxn modelId="{C07E3824-89A2-4FEE-81C2-84930C457C40}" type="presParOf" srcId="{3ADC513D-6A76-49B4-B48F-99464C57D991}" destId="{5B213A1B-B44C-4312-B966-9BF8B64EF15F}" srcOrd="3" destOrd="0" presId="urn:microsoft.com/office/officeart/2005/8/layout/radial4"/>
    <dgm:cxn modelId="{BAFA0545-8A4D-4483-B571-9EF1366B8A5A}" type="presParOf" srcId="{3ADC513D-6A76-49B4-B48F-99464C57D991}" destId="{3BC7147D-F3D1-4FE0-A235-0B6763DF7ABC}" srcOrd="4" destOrd="0" presId="urn:microsoft.com/office/officeart/2005/8/layout/radial4"/>
    <dgm:cxn modelId="{06D5F39C-A379-4979-88D5-98F48E745380}" type="presParOf" srcId="{3ADC513D-6A76-49B4-B48F-99464C57D991}" destId="{7DAC54BB-4D48-4260-A811-7558B23765B7}" srcOrd="5" destOrd="0" presId="urn:microsoft.com/office/officeart/2005/8/layout/radial4"/>
    <dgm:cxn modelId="{20F57A45-9297-4399-A8DC-DBBD1F12F9C6}" type="presParOf" srcId="{3ADC513D-6A76-49B4-B48F-99464C57D991}" destId="{849AE576-32DB-4ABE-B80F-F168DD330A02}" srcOrd="6" destOrd="0" presId="urn:microsoft.com/office/officeart/2005/8/layout/radial4"/>
    <dgm:cxn modelId="{6EE41C62-0D42-4C95-94F2-B544161C993D}" type="presParOf" srcId="{3ADC513D-6A76-49B4-B48F-99464C57D991}" destId="{AAFBE447-1CBC-4C82-A17C-430936E10F48}" srcOrd="7" destOrd="0" presId="urn:microsoft.com/office/officeart/2005/8/layout/radial4"/>
    <dgm:cxn modelId="{44E773F2-55BE-471B-A2CF-2356841B45A7}" type="presParOf" srcId="{3ADC513D-6A76-49B4-B48F-99464C57D991}" destId="{4366B48F-FE13-441F-A4E0-0715A54B5F9C}" srcOrd="8" destOrd="0" presId="urn:microsoft.com/office/officeart/2005/8/layout/radial4"/>
    <dgm:cxn modelId="{6C4FE679-C05E-41B7-BA74-B2070AE9FB97}" type="presParOf" srcId="{3ADC513D-6A76-49B4-B48F-99464C57D991}" destId="{D4FE4CB9-B331-4F74-B3BD-160946976B9C}" srcOrd="9" destOrd="0" presId="urn:microsoft.com/office/officeart/2005/8/layout/radial4"/>
    <dgm:cxn modelId="{80CFC60D-7CB5-44EF-8E94-C62BB37E49F7}" type="presParOf" srcId="{3ADC513D-6A76-49B4-B48F-99464C57D991}" destId="{24F5DB4C-9A8E-4D67-8ED3-2F9C17B92B2C}" srcOrd="10" destOrd="0" presId="urn:microsoft.com/office/officeart/2005/8/layout/radial4"/>
    <dgm:cxn modelId="{F033CAC2-CB58-4FBB-B338-3ACE76E3CF34}" type="presParOf" srcId="{3ADC513D-6A76-49B4-B48F-99464C57D991}" destId="{4A79FFA1-EFD2-42B5-A32F-37DA6D3CDDAF}" srcOrd="11" destOrd="0" presId="urn:microsoft.com/office/officeart/2005/8/layout/radial4"/>
    <dgm:cxn modelId="{E4248A14-8E65-42BD-95A3-1FF5D6159B76}" type="presParOf" srcId="{3ADC513D-6A76-49B4-B48F-99464C57D991}" destId="{F9B86333-136B-4169-A6A3-2474EE46E8AD}" srcOrd="1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DE4067-C821-412D-BFDA-57D082F46BF6}">
      <dsp:nvSpPr>
        <dsp:cNvPr id="0" name=""/>
        <dsp:cNvSpPr/>
      </dsp:nvSpPr>
      <dsp:spPr>
        <a:xfrm>
          <a:off x="3049921" y="3028132"/>
          <a:ext cx="2292117" cy="229211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800" kern="1200" dirty="0"/>
            <a:t>NSK</a:t>
          </a:r>
          <a:br>
            <a:rPr lang="cs-CZ" sz="2800" kern="1200" dirty="0"/>
          </a:br>
          <a:r>
            <a:rPr lang="cs-CZ" sz="2800" kern="1200" dirty="0"/>
            <a:t>MŠMT 179/2006 Sb.</a:t>
          </a:r>
        </a:p>
      </dsp:txBody>
      <dsp:txXfrm>
        <a:off x="3385594" y="3363805"/>
        <a:ext cx="1620771" cy="1620771"/>
      </dsp:txXfrm>
    </dsp:sp>
    <dsp:sp modelId="{9DE79D82-CDDA-4BFA-8A18-B27CD9F94EB9}">
      <dsp:nvSpPr>
        <dsp:cNvPr id="0" name=""/>
        <dsp:cNvSpPr/>
      </dsp:nvSpPr>
      <dsp:spPr>
        <a:xfrm rot="10800000">
          <a:off x="721000" y="3847564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84D9AC-9B85-44AD-B973-4F8BC6BEF7F4}">
      <dsp:nvSpPr>
        <dsp:cNvPr id="0" name=""/>
        <dsp:cNvSpPr/>
      </dsp:nvSpPr>
      <dsp:spPr>
        <a:xfrm>
          <a:off x="-81241" y="3532398"/>
          <a:ext cx="1604482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0" kern="1200" dirty="0"/>
            <a:t>Rekvalifikace</a:t>
          </a:r>
        </a:p>
      </dsp:txBody>
      <dsp:txXfrm>
        <a:off x="-43646" y="3569993"/>
        <a:ext cx="1529292" cy="1208396"/>
      </dsp:txXfrm>
    </dsp:sp>
    <dsp:sp modelId="{5B213A1B-B44C-4312-B966-9BF8B64EF15F}">
      <dsp:nvSpPr>
        <dsp:cNvPr id="0" name=""/>
        <dsp:cNvSpPr/>
      </dsp:nvSpPr>
      <dsp:spPr>
        <a:xfrm rot="12960000">
          <a:off x="1174501" y="2451830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C7147D-F3D1-4FE0-A235-0B6763DF7ABC}">
      <dsp:nvSpPr>
        <dsp:cNvPr id="0" name=""/>
        <dsp:cNvSpPr/>
      </dsp:nvSpPr>
      <dsp:spPr>
        <a:xfrm>
          <a:off x="582421" y="1489856"/>
          <a:ext cx="1604482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Živnosti</a:t>
          </a:r>
        </a:p>
      </dsp:txBody>
      <dsp:txXfrm>
        <a:off x="620016" y="1527451"/>
        <a:ext cx="1529292" cy="1208396"/>
      </dsp:txXfrm>
    </dsp:sp>
    <dsp:sp modelId="{7DAC54BB-4D48-4260-A811-7558B23765B7}">
      <dsp:nvSpPr>
        <dsp:cNvPr id="0" name=""/>
        <dsp:cNvSpPr/>
      </dsp:nvSpPr>
      <dsp:spPr>
        <a:xfrm rot="15120000">
          <a:off x="2361784" y="1589219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9AE576-32DB-4ABE-B80F-F168DD330A02}">
      <dsp:nvSpPr>
        <dsp:cNvPr id="0" name=""/>
        <dsp:cNvSpPr/>
      </dsp:nvSpPr>
      <dsp:spPr>
        <a:xfrm>
          <a:off x="2319910" y="227495"/>
          <a:ext cx="1604482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Zákony upravující kvalifikace</a:t>
          </a:r>
        </a:p>
      </dsp:txBody>
      <dsp:txXfrm>
        <a:off x="2357505" y="265090"/>
        <a:ext cx="1529292" cy="1208396"/>
      </dsp:txXfrm>
    </dsp:sp>
    <dsp:sp modelId="{AAFBE447-1CBC-4C82-A17C-430936E10F48}">
      <dsp:nvSpPr>
        <dsp:cNvPr id="0" name=""/>
        <dsp:cNvSpPr/>
      </dsp:nvSpPr>
      <dsp:spPr>
        <a:xfrm rot="17280000">
          <a:off x="3829345" y="1589219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66B48F-FE13-441F-A4E0-0715A54B5F9C}">
      <dsp:nvSpPr>
        <dsp:cNvPr id="0" name=""/>
        <dsp:cNvSpPr/>
      </dsp:nvSpPr>
      <dsp:spPr>
        <a:xfrm>
          <a:off x="4467566" y="227495"/>
          <a:ext cx="1604482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Nabídka vzdělávání</a:t>
          </a:r>
        </a:p>
      </dsp:txBody>
      <dsp:txXfrm>
        <a:off x="4505161" y="265090"/>
        <a:ext cx="1529292" cy="1208396"/>
      </dsp:txXfrm>
    </dsp:sp>
    <dsp:sp modelId="{D4FE4CB9-B331-4F74-B3BD-160946976B9C}">
      <dsp:nvSpPr>
        <dsp:cNvPr id="0" name=""/>
        <dsp:cNvSpPr/>
      </dsp:nvSpPr>
      <dsp:spPr>
        <a:xfrm rot="19440000">
          <a:off x="5016628" y="2451830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F5DB4C-9A8E-4D67-8ED3-2F9C17B92B2C}">
      <dsp:nvSpPr>
        <dsp:cNvPr id="0" name=""/>
        <dsp:cNvSpPr/>
      </dsp:nvSpPr>
      <dsp:spPr>
        <a:xfrm>
          <a:off x="6205056" y="1489856"/>
          <a:ext cx="1604482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Personální praxe</a:t>
          </a:r>
        </a:p>
      </dsp:txBody>
      <dsp:txXfrm>
        <a:off x="6242651" y="1527451"/>
        <a:ext cx="1529292" cy="1208396"/>
      </dsp:txXfrm>
    </dsp:sp>
    <dsp:sp modelId="{4A79FFA1-EFD2-42B5-A32F-37DA6D3CDDAF}">
      <dsp:nvSpPr>
        <dsp:cNvPr id="0" name=""/>
        <dsp:cNvSpPr/>
      </dsp:nvSpPr>
      <dsp:spPr>
        <a:xfrm>
          <a:off x="5470129" y="3847564"/>
          <a:ext cx="2200830" cy="65325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B86333-136B-4169-A6A3-2474EE46E8AD}">
      <dsp:nvSpPr>
        <dsp:cNvPr id="0" name=""/>
        <dsp:cNvSpPr/>
      </dsp:nvSpPr>
      <dsp:spPr>
        <a:xfrm>
          <a:off x="6704507" y="3532398"/>
          <a:ext cx="1932904" cy="1283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Mezinárodní srozumitelnost (EQF)</a:t>
          </a:r>
        </a:p>
      </dsp:txBody>
      <dsp:txXfrm>
        <a:off x="6742102" y="3569993"/>
        <a:ext cx="1857714" cy="1208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0CCCD-4C76-7046-A3DE-7D42DDB20933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FCF4E-6209-AC48-92BE-0767D11F7D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14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66162-17D7-6D4C-A3BA-6F2DF484E260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41425"/>
            <a:ext cx="47339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3C1C83-8DD6-9846-8834-18F9F949C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56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Živnostenský zákon:</a:t>
            </a:r>
          </a:p>
          <a:p>
            <a:r>
              <a:rPr lang="cs-CZ" dirty="0"/>
              <a:t>"Odborná způsobilost pro řemeslné živnosti se prokazuje dokladem nebo doklady o ....f) získání všech profesních kvalifikací tak, jak jsou pro odpovídající povolání stanoveny v Národní soustavě kvalifikací.“</a:t>
            </a:r>
          </a:p>
          <a:p>
            <a:r>
              <a:rPr lang="cs-CZ" dirty="0"/>
              <a:t>Novela živnostenského zákona nahradí vazbu na povolání vazbou na úplnou profesní kvalifikaci (ÚPK). Věcně v tom není rozdíl, protože ÚPK je způsobilostí vykonávat určité povolání, takže jsou ve vztahu 1:1. Protože však v NSK jsou sestavy PK vztažené k ÚPK, je i z hlediska řemeslných živností vhodnější pracovat s vazbou na ÚPK.</a:t>
            </a:r>
          </a:p>
          <a:p>
            <a:r>
              <a:rPr lang="cs-CZ" dirty="0"/>
              <a:t>Pro určování PK potřebných pro jednotlivé řemeslné živnosti je proto </a:t>
            </a:r>
            <a:r>
              <a:rPr lang="cs-CZ" b="1" dirty="0"/>
              <a:t>nutné se naučit vyhledávat na webu NSK sestavy PK pro ÚPK</a:t>
            </a:r>
            <a:r>
              <a:rPr lang="cs-CZ" dirty="0"/>
              <a:t>.</a:t>
            </a:r>
          </a:p>
          <a:p>
            <a:r>
              <a:rPr lang="cs-CZ" b="1" dirty="0"/>
              <a:t>Pro získání oprávnění k řemeslným živnostem stačí pouze tato sestava PK, aniž by bylo nutné získat výuční list.</a:t>
            </a:r>
            <a:r>
              <a:rPr lang="cs-CZ" dirty="0"/>
              <a:t> (Viz obrázek)</a:t>
            </a:r>
          </a:p>
          <a:p>
            <a:r>
              <a:rPr lang="cs-CZ" dirty="0">
                <a:effectLst/>
              </a:rPr>
              <a:t>Vhodná sestava PK však neexistuje pro každou řemeslnou živnost. </a:t>
            </a:r>
            <a:r>
              <a:rPr lang="cs-CZ" b="1" dirty="0">
                <a:effectLst/>
              </a:rPr>
              <a:t>Živnostenské oprávnění prostřednictvím sestav PK lze získat jen pro ty řemeslné živnosti, pro které jsou na webu NSK definovány ÚPK a jejich sestavy PK</a:t>
            </a:r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3C1C83-8DD6-9846-8834-18F9F949CB4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82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536674" y="1857663"/>
            <a:ext cx="1478363" cy="1859610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882124" y="1857663"/>
            <a:ext cx="1478363" cy="1859610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249681" y="1857663"/>
            <a:ext cx="1478363" cy="1859610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0294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654104" y="0"/>
            <a:ext cx="8034534" cy="345070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372903" y="3503193"/>
            <a:ext cx="834498" cy="1049701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937685" y="3503193"/>
            <a:ext cx="834498" cy="1049701"/>
          </a:xfrm>
          <a:prstGeom prst="ellipse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88803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980274" y="-23452"/>
            <a:ext cx="6708363" cy="380568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980274" y="3782232"/>
            <a:ext cx="6708363" cy="380568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2671828" y="0"/>
            <a:ext cx="1308446" cy="75628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35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1855761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2671829" y="0"/>
            <a:ext cx="2885540" cy="75628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4922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217424" y="1106290"/>
            <a:ext cx="2101618" cy="291612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573619" y="1106290"/>
            <a:ext cx="2101618" cy="291612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7929813" y="1106290"/>
            <a:ext cx="2101618" cy="291612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431315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185689" y="0"/>
            <a:ext cx="4502949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76277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453159" y="0"/>
            <a:ext cx="3235479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84048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54105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48870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049156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2059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54105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48870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049156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-40870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18502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54105" y="0"/>
            <a:ext cx="2700286" cy="467397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48870" y="0"/>
            <a:ext cx="2700286" cy="467397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049156" y="0"/>
            <a:ext cx="2700286" cy="467397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-40870" y="0"/>
            <a:ext cx="2700286" cy="467397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3141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3"/>
          <p:cNvSpPr>
            <a:spLocks noGrp="1"/>
          </p:cNvSpPr>
          <p:nvPr>
            <p:ph type="title"/>
          </p:nvPr>
        </p:nvSpPr>
        <p:spPr>
          <a:xfrm>
            <a:off x="506693" y="1855761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360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423254" y="751994"/>
            <a:ext cx="2946597" cy="216413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803175" y="751994"/>
            <a:ext cx="2946597" cy="216413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423254" y="3886146"/>
            <a:ext cx="2946597" cy="216413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803175" y="3886146"/>
            <a:ext cx="2946597" cy="216413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539999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54105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0" name="Title 13"/>
          <p:cNvSpPr>
            <a:spLocks noGrp="1"/>
          </p:cNvSpPr>
          <p:nvPr>
            <p:ph type="title"/>
          </p:nvPr>
        </p:nvSpPr>
        <p:spPr>
          <a:xfrm>
            <a:off x="506693" y="1855761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05110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54105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39325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1"/>
            <a:ext cx="8016809" cy="496013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963964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1"/>
            <a:ext cx="8016809" cy="433837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9208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2"/>
            <a:ext cx="8016809" cy="307204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5120566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-27253"/>
            <a:ext cx="3665523" cy="253887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671829" y="2511617"/>
            <a:ext cx="3665523" cy="253887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671829" y="5050487"/>
            <a:ext cx="3665523" cy="253887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875438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023115" y="-27254"/>
            <a:ext cx="3665523" cy="376784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7023115" y="3740586"/>
            <a:ext cx="3665523" cy="3822264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921891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1900825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0"/>
            <a:ext cx="3763021" cy="380164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434851" y="0"/>
            <a:ext cx="4253788" cy="3801649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671829" y="3801649"/>
            <a:ext cx="5290484" cy="376120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962312" y="3801649"/>
            <a:ext cx="2726326" cy="376120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2041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49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469" y="1174055"/>
            <a:ext cx="8818127" cy="6205782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402350" y="1471689"/>
            <a:ext cx="5535703" cy="434693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68909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2700286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378618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080752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292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0688638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60388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-1" y="0"/>
            <a:ext cx="6337352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7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528359" y="6802540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</a:p>
        </p:txBody>
      </p:sp>
    </p:spTree>
    <p:extLst>
      <p:ext uri="{BB962C8B-B14F-4D97-AF65-F5344CB8AC3E}">
        <p14:creationId xmlns:p14="http://schemas.microsoft.com/office/powerpoint/2010/main" val="3218693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400" b="0" i="0" smtClean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pPr algn="l"/>
              <a:t>‹#›</a:t>
            </a:fld>
            <a:endParaRPr lang="en-US" sz="1400" b="0" i="0" dirty="0">
              <a:solidFill>
                <a:srgbClr val="FFFFFF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528359" y="6802540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dirty="0">
                <a:solidFill>
                  <a:srgbClr val="FFFFFF"/>
                </a:solidFill>
                <a:latin typeface="Bebas Neue" charset="0"/>
                <a:ea typeface="Bebas Neue" charset="0"/>
                <a:cs typeface="Bebas Neue" charset="0"/>
              </a:rPr>
              <a:t>Slide  /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" y="0"/>
            <a:ext cx="10688637" cy="7562850"/>
          </a:xfrm>
          <a:prstGeom prst="rect">
            <a:avLst/>
          </a:prstGeom>
          <a:solidFill>
            <a:schemeClr val="tx1"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115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671829" y="0"/>
            <a:ext cx="8016809" cy="756285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2677504" cy="75628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176A7-B091-469C-82C8-89C693043C4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9/18/2017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9B1FA-81F2-4940-9AF3-5EAFB5D666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4432" y="302868"/>
            <a:ext cx="9619775" cy="789546"/>
          </a:xfrm>
        </p:spPr>
        <p:txBody>
          <a:bodyPr>
            <a:normAutofit/>
          </a:bodyPr>
          <a:lstStyle>
            <a:lvl1pPr algn="l">
              <a:defRPr sz="3272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777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99" y="920485"/>
            <a:ext cx="5565159" cy="6416964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499848" y="1335423"/>
            <a:ext cx="4853219" cy="365197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804798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45359" y="2294001"/>
            <a:ext cx="5525733" cy="3137441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531585" y="1808066"/>
            <a:ext cx="2459109" cy="4156160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737168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085" y="1168103"/>
            <a:ext cx="2141510" cy="47274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479" y="1168103"/>
            <a:ext cx="2141510" cy="47274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8872" y="1168103"/>
            <a:ext cx="2141510" cy="4727493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889078" y="1667886"/>
            <a:ext cx="1459551" cy="3285367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925696" y="1667886"/>
            <a:ext cx="1459551" cy="3285367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973148" y="1667886"/>
            <a:ext cx="1459551" cy="3285367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2757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5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5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2" grpId="0" animBg="1"/>
          <p:bldP spid="13" grpId="0" animBg="1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156" y="1092230"/>
            <a:ext cx="4173197" cy="9212547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880202" y="2090316"/>
            <a:ext cx="2837070" cy="6385527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082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</p:bldLst>
      </p:timing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3886147"/>
            <a:ext cx="2240970" cy="2393311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99103" y="6791226"/>
            <a:ext cx="567880" cy="362036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400" b="0" i="0" dirty="0">
              <a:solidFill>
                <a:schemeClr val="tx1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568" y="639909"/>
            <a:ext cx="3136026" cy="6922941"/>
          </a:xfrm>
          <a:prstGeom prst="rect">
            <a:avLst/>
          </a:prstGeom>
        </p:spPr>
      </p:pic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424877" y="1395351"/>
            <a:ext cx="2143326" cy="4791197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600" b="1" i="0" baseline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4862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06693" y="708580"/>
            <a:ext cx="6242064" cy="850895"/>
          </a:xfrm>
          <a:prstGeom prst="rect">
            <a:avLst/>
          </a:prstGeom>
        </p:spPr>
        <p:txBody>
          <a:bodyPr/>
          <a:lstStyle>
            <a:lvl1pPr>
              <a:lnSpc>
                <a:spcPct val="75000"/>
              </a:lnSpc>
              <a:defRPr sz="4800" b="1" i="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601236" y="6714894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601236" y="1403305"/>
            <a:ext cx="38260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32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698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3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73" r:id="rId9"/>
    <p:sldLayoutId id="2147483670" r:id="rId10"/>
    <p:sldLayoutId id="2147483668" r:id="rId11"/>
    <p:sldLayoutId id="2147483674" r:id="rId12"/>
    <p:sldLayoutId id="2147483664" r:id="rId13"/>
    <p:sldLayoutId id="2147483658" r:id="rId14"/>
    <p:sldLayoutId id="2147483653" r:id="rId15"/>
    <p:sldLayoutId id="2147483659" r:id="rId16"/>
    <p:sldLayoutId id="2147483660" r:id="rId17"/>
    <p:sldLayoutId id="2147483666" r:id="rId18"/>
    <p:sldLayoutId id="2147483688" r:id="rId19"/>
    <p:sldLayoutId id="2147483667" r:id="rId20"/>
    <p:sldLayoutId id="2147483665" r:id="rId21"/>
    <p:sldLayoutId id="2147483669" r:id="rId22"/>
    <p:sldLayoutId id="2147483657" r:id="rId23"/>
    <p:sldLayoutId id="2147483671" r:id="rId24"/>
    <p:sldLayoutId id="2147483672" r:id="rId25"/>
    <p:sldLayoutId id="2147483662" r:id="rId26"/>
    <p:sldLayoutId id="2147483663" r:id="rId27"/>
    <p:sldLayoutId id="2147483661" r:id="rId28"/>
    <p:sldLayoutId id="2147483652" r:id="rId29"/>
    <p:sldLayoutId id="2147483675" r:id="rId30"/>
    <p:sldLayoutId id="2147483676" r:id="rId31"/>
    <p:sldLayoutId id="2147483654" r:id="rId32"/>
    <p:sldLayoutId id="2147483655" r:id="rId33"/>
    <p:sldLayoutId id="2147483656" r:id="rId34"/>
    <p:sldLayoutId id="2147483651" r:id="rId35"/>
    <p:sldLayoutId id="2147483650" r:id="rId36"/>
    <p:sldLayoutId id="2147483689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www.youtube.com/watch?v=VQ2L3N_pg58&amp;feature=youtu.be" TargetMode="External"/><Relationship Id="rId4" Type="http://schemas.openxmlformats.org/officeDocument/2006/relationships/hyperlink" Target="http://podpora.narodnikvalifikace.cz/zu-2-ziv-zakon-a-nsk.html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rodnikvalifikace.cz/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odpora.narodnikvalifikace.cz/storage/files/Prezentace%20NSK%20pro%20zam%C4%9Bstnavatele.pd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rodnikvalifikace.cz/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exima.cz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rodnikvalifikace.cz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://podpora.narodnikvalifikace.cz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7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mailto:navratil@trexima.cz" TargetMode="External"/><Relationship Id="rId5" Type="http://schemas.openxmlformats.org/officeDocument/2006/relationships/image" Target="../media/image19.sv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hyperlink" Target="http://www.motivace8000.cz/" TargetMode="Externa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523104" y="1617530"/>
            <a:ext cx="8204336" cy="207814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cs-CZ" sz="7200" dirty="0">
                <a:latin typeface="Arial"/>
                <a:cs typeface="Arial"/>
              </a:rPr>
              <a:t>Národní soustava kvalifikací</a:t>
            </a:r>
            <a:endParaRPr lang="en-US" sz="7200" dirty="0">
              <a:latin typeface="Arial"/>
              <a:cs typeface="Arial"/>
            </a:endParaRPr>
          </a:p>
          <a:p>
            <a:endParaRPr lang="cs-CZ" sz="7200" dirty="0">
              <a:solidFill>
                <a:srgbClr val="E12728"/>
              </a:solidFill>
              <a:latin typeface="Arial"/>
              <a:cs typeface="Arial"/>
            </a:endParaRPr>
          </a:p>
          <a:p>
            <a:r>
              <a:rPr lang="cs-CZ" sz="7200" dirty="0">
                <a:solidFill>
                  <a:srgbClr val="E12728"/>
                </a:solidFill>
                <a:latin typeface="Arial"/>
                <a:cs typeface="Arial"/>
              </a:rPr>
              <a:t>Stav a perspektivy</a:t>
            </a:r>
          </a:p>
          <a:p>
            <a:endParaRPr lang="cs-CZ" sz="1800" dirty="0">
              <a:solidFill>
                <a:srgbClr val="E12728"/>
              </a:solidFill>
              <a:latin typeface="Arial"/>
              <a:cs typeface="Arial"/>
            </a:endParaRPr>
          </a:p>
          <a:p>
            <a:endParaRPr lang="cs-CZ" sz="1800" dirty="0">
              <a:solidFill>
                <a:srgbClr val="E12728"/>
              </a:solidFill>
              <a:latin typeface="Arial"/>
              <a:cs typeface="Arial"/>
            </a:endParaRPr>
          </a:p>
          <a:p>
            <a:endParaRPr lang="cs-CZ" sz="1800" dirty="0">
              <a:solidFill>
                <a:srgbClr val="E12728"/>
              </a:solidFill>
              <a:latin typeface="Arial"/>
              <a:cs typeface="Arial"/>
            </a:endParaRPr>
          </a:p>
          <a:p>
            <a:r>
              <a:rPr lang="cs-CZ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rPr>
              <a:t>Praha, 21. září 2017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074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7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36218" cy="7562850"/>
          </a:xfrm>
          <a:prstGeom prst="rect">
            <a:avLst/>
          </a:prstGeom>
          <a:solidFill>
            <a:srgbClr val="4C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6613784" y="1991698"/>
            <a:ext cx="3513700" cy="3579453"/>
          </a:xfrm>
          <a:prstGeom prst="rect">
            <a:avLst/>
          </a:prstGeom>
        </p:spPr>
      </p:pic>
      <p:cxnSp>
        <p:nvCxnSpPr>
          <p:cNvPr id="18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68039" y="911251"/>
            <a:ext cx="0" cy="10083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6" y="645363"/>
            <a:ext cx="4438266" cy="16537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NSK </a:t>
            </a:r>
            <a:r>
              <a:rPr lang="cs-CZ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výuční list</a:t>
            </a:r>
            <a:endParaRPr lang="en-US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7E74078-256C-4A68-8FB0-4565C531265B}"/>
              </a:ext>
            </a:extLst>
          </p:cNvPr>
          <p:cNvSpPr txBox="1"/>
          <p:nvPr/>
        </p:nvSpPr>
        <p:spPr>
          <a:xfrm>
            <a:off x="668040" y="2520950"/>
            <a:ext cx="4684486" cy="4336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n-US" sz="2400" dirty="0" err="1">
                <a:solidFill>
                  <a:srgbClr val="FFFFFF"/>
                </a:solidFill>
              </a:rPr>
              <a:t>Chce</a:t>
            </a:r>
            <a:r>
              <a:rPr lang="en-US" sz="2400" dirty="0">
                <a:solidFill>
                  <a:srgbClr val="FFFFFF"/>
                </a:solidFill>
              </a:rPr>
              <a:t>-li </a:t>
            </a:r>
            <a:r>
              <a:rPr lang="en-US" sz="2400" dirty="0" err="1">
                <a:solidFill>
                  <a:srgbClr val="FFFFFF"/>
                </a:solidFill>
              </a:rPr>
              <a:t>držitel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osvědčení</a:t>
            </a:r>
            <a:r>
              <a:rPr lang="en-US" sz="2400" dirty="0">
                <a:solidFill>
                  <a:srgbClr val="FFFFFF"/>
                </a:solidFill>
              </a:rPr>
              <a:t> o PK </a:t>
            </a:r>
            <a:r>
              <a:rPr lang="en-US" sz="2400" dirty="0" err="1">
                <a:solidFill>
                  <a:srgbClr val="FFFFFF"/>
                </a:solidFill>
              </a:rPr>
              <a:t>získat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výuční</a:t>
            </a:r>
            <a:r>
              <a:rPr lang="en-US" sz="2400" dirty="0">
                <a:solidFill>
                  <a:srgbClr val="FFFFFF"/>
                </a:solidFill>
              </a:rPr>
              <a:t> list, </a:t>
            </a:r>
            <a:r>
              <a:rPr lang="en-US" sz="2400" dirty="0" err="1">
                <a:solidFill>
                  <a:srgbClr val="FFFFFF"/>
                </a:solidFill>
              </a:rPr>
              <a:t>je</a:t>
            </a:r>
            <a:r>
              <a:rPr lang="en-US" sz="2400" dirty="0">
                <a:solidFill>
                  <a:srgbClr val="FFFFFF"/>
                </a:solidFill>
              </a:rPr>
              <a:t> to </a:t>
            </a:r>
            <a:r>
              <a:rPr lang="en-US" sz="2400" dirty="0" err="1">
                <a:solidFill>
                  <a:srgbClr val="FFFFFF"/>
                </a:solidFill>
              </a:rPr>
              <a:t>možné</a:t>
            </a:r>
            <a:r>
              <a:rPr lang="en-US" sz="2400" dirty="0">
                <a:solidFill>
                  <a:srgbClr val="FFFFFF"/>
                </a:solidFill>
              </a:rPr>
              <a:t> v </a:t>
            </a:r>
            <a:r>
              <a:rPr lang="en-US" sz="2400" dirty="0" err="1">
                <a:solidFill>
                  <a:srgbClr val="FFFFFF"/>
                </a:solidFill>
              </a:rPr>
              <a:t>případě</a:t>
            </a:r>
            <a:r>
              <a:rPr lang="en-US" sz="2400" dirty="0">
                <a:solidFill>
                  <a:srgbClr val="FFFFFF"/>
                </a:solidFill>
              </a:rPr>
              <a:t>, </a:t>
            </a:r>
            <a:r>
              <a:rPr lang="en-US" sz="2400" dirty="0" err="1">
                <a:solidFill>
                  <a:srgbClr val="FFFFFF"/>
                </a:solidFill>
              </a:rPr>
              <a:t>že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existuje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příslušný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obor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vzdělání</a:t>
            </a:r>
            <a:r>
              <a:rPr lang="en-US" sz="2400" dirty="0">
                <a:solidFill>
                  <a:srgbClr val="FFFFFF"/>
                </a:solidFill>
              </a:rPr>
              <a:t> a </a:t>
            </a:r>
            <a:r>
              <a:rPr lang="en-US" sz="2400" dirty="0" err="1">
                <a:solidFill>
                  <a:srgbClr val="FFFFFF"/>
                </a:solidFill>
              </a:rPr>
              <a:t>uchazeč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získá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cs-CZ" sz="2400" dirty="0">
                <a:solidFill>
                  <a:srgbClr val="FFFFFF"/>
                </a:solidFill>
              </a:rPr>
              <a:t>všechny </a:t>
            </a:r>
            <a:r>
              <a:rPr lang="en-US" sz="2400" dirty="0" err="1">
                <a:solidFill>
                  <a:srgbClr val="FFFFFF"/>
                </a:solidFill>
              </a:rPr>
              <a:t>potřebné</a:t>
            </a:r>
            <a:r>
              <a:rPr lang="en-US" sz="2400" dirty="0">
                <a:solidFill>
                  <a:srgbClr val="FFFFFF"/>
                </a:solidFill>
              </a:rPr>
              <a:t> PK </a:t>
            </a:r>
            <a:r>
              <a:rPr lang="cs-CZ" sz="2400" dirty="0">
                <a:solidFill>
                  <a:srgbClr val="FFFFFF"/>
                </a:solidFill>
              </a:rPr>
              <a:t>(ÚPK) </a:t>
            </a:r>
            <a:r>
              <a:rPr lang="en-US" sz="2400" dirty="0">
                <a:solidFill>
                  <a:srgbClr val="FFFFFF"/>
                </a:solidFill>
              </a:rPr>
              <a:t>k </a:t>
            </a:r>
            <a:r>
              <a:rPr lang="en-US" sz="2400" dirty="0" err="1">
                <a:solidFill>
                  <a:srgbClr val="FFFFFF"/>
                </a:solidFill>
              </a:rPr>
              <a:t>tomu</a:t>
            </a:r>
            <a:r>
              <a:rPr lang="en-US" sz="2400" dirty="0">
                <a:solidFill>
                  <a:srgbClr val="FFFFFF"/>
                </a:solidFill>
              </a:rPr>
              <a:t>, aby </a:t>
            </a:r>
            <a:r>
              <a:rPr lang="en-US" sz="2400" dirty="0" err="1">
                <a:solidFill>
                  <a:srgbClr val="FFFFFF"/>
                </a:solidFill>
              </a:rPr>
              <a:t>složil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závěrečnou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zkoušku</a:t>
            </a:r>
            <a:r>
              <a:rPr lang="en-US" sz="2400" dirty="0">
                <a:solidFill>
                  <a:srgbClr val="FFFFFF"/>
                </a:solidFill>
              </a:rPr>
              <a:t> z </a:t>
            </a:r>
            <a:r>
              <a:rPr lang="en-US" sz="2400" dirty="0" err="1">
                <a:solidFill>
                  <a:srgbClr val="FFFFFF"/>
                </a:solidFill>
              </a:rPr>
              <a:t>oboru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vzdělání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ve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škole</a:t>
            </a:r>
            <a:r>
              <a:rPr lang="en-US" sz="2400" dirty="0">
                <a:solidFill>
                  <a:srgbClr val="FFFFFF"/>
                </a:solidFill>
              </a:rPr>
              <a:t>, </a:t>
            </a:r>
            <a:r>
              <a:rPr lang="en-US" sz="2400" dirty="0" err="1">
                <a:solidFill>
                  <a:srgbClr val="FFFFFF"/>
                </a:solidFill>
              </a:rPr>
              <a:t>která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obor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vyučuje</a:t>
            </a:r>
            <a:r>
              <a:rPr lang="en-US" sz="2400" dirty="0">
                <a:solidFill>
                  <a:srgbClr val="FFFFFF"/>
                </a:solidFill>
              </a:rPr>
              <a:t>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500" dirty="0">
              <a:solidFill>
                <a:srgbClr val="FFFFFF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ABF0938D-49BA-4B5E-992E-892C8458E2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888" t="29735" r="36449" b="41192"/>
          <a:stretch/>
        </p:blipFill>
        <p:spPr>
          <a:xfrm>
            <a:off x="68599" y="5050725"/>
            <a:ext cx="5910985" cy="2028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1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7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36218" cy="7562850"/>
          </a:xfrm>
          <a:prstGeom prst="rect">
            <a:avLst/>
          </a:prstGeom>
          <a:solidFill>
            <a:srgbClr val="4C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3"/>
          <a:srcRect l="87781" b="77772"/>
          <a:stretch/>
        </p:blipFill>
        <p:spPr>
          <a:xfrm>
            <a:off x="6613784" y="1991698"/>
            <a:ext cx="3513700" cy="3579453"/>
          </a:xfrm>
          <a:prstGeom prst="rect">
            <a:avLst/>
          </a:prstGeom>
        </p:spPr>
      </p:pic>
      <p:cxnSp>
        <p:nvCxnSpPr>
          <p:cNvPr id="18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68039" y="911251"/>
            <a:ext cx="0" cy="10083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6" y="645363"/>
            <a:ext cx="4438266" cy="16537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NSK </a:t>
            </a:r>
            <a:r>
              <a:rPr lang="cs-CZ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</a:t>
            </a:r>
            <a:r>
              <a:rPr lang="en-US" sz="44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živnosti</a:t>
            </a:r>
            <a:endParaRPr lang="en-US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7E74078-256C-4A68-8FB0-4565C531265B}"/>
              </a:ext>
            </a:extLst>
          </p:cNvPr>
          <p:cNvSpPr txBox="1"/>
          <p:nvPr/>
        </p:nvSpPr>
        <p:spPr>
          <a:xfrm>
            <a:off x="668040" y="2520950"/>
            <a:ext cx="4684486" cy="43360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</a:rPr>
              <a:t>V rámci NSK lze předně získat tzv. profesní kvalifikaci (PK). Tato kvalifikace však uchazeči umožňuje i získání Živnostenského listu (dle podmínek konkrétního povolání).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</a:rPr>
              <a:t>Například pro řemeslné živnosti se požaduje složení celé úplné profesní kvalifikace, pro živnosti volné stačí profesní kvalifikace.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cs-CZ" sz="2400" dirty="0">
              <a:solidFill>
                <a:srgbClr val="FFFFFF"/>
              </a:solidFill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  <a:highlight>
                  <a:srgbClr val="C0C0C0"/>
                </a:highlight>
                <a:hlinkClick r:id="rId4"/>
              </a:rPr>
              <a:t>Více zde</a:t>
            </a:r>
            <a:endParaRPr lang="cs-CZ" sz="2400" dirty="0">
              <a:solidFill>
                <a:srgbClr val="FFFFFF"/>
              </a:solidFill>
              <a:highlight>
                <a:srgbClr val="C0C0C0"/>
              </a:highlight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5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500" dirty="0">
              <a:solidFill>
                <a:srgbClr val="FFFFFF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230276C-B369-4DBA-89BF-D3B08B27955F}"/>
              </a:ext>
            </a:extLst>
          </p:cNvPr>
          <p:cNvSpPr txBox="1"/>
          <p:nvPr/>
        </p:nvSpPr>
        <p:spPr>
          <a:xfrm>
            <a:off x="6613784" y="5838791"/>
            <a:ext cx="3710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  <a:hlinkClick r:id="rId5"/>
              </a:rPr>
              <a:t>Video o NSK a požadavcích na získání živnostenského oprávnění</a:t>
            </a:r>
            <a:endParaRPr lang="cs-CZ" dirty="0">
              <a:solidFill>
                <a:schemeClr val="bg1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2141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7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36218" cy="7562850"/>
          </a:xfrm>
          <a:prstGeom prst="rect">
            <a:avLst/>
          </a:prstGeom>
          <a:solidFill>
            <a:srgbClr val="4C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6613784" y="1991698"/>
            <a:ext cx="3513700" cy="3579453"/>
          </a:xfrm>
          <a:prstGeom prst="rect">
            <a:avLst/>
          </a:prstGeom>
        </p:spPr>
      </p:pic>
      <p:cxnSp>
        <p:nvCxnSpPr>
          <p:cNvPr id="18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68039" y="911251"/>
            <a:ext cx="0" cy="10083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6" y="645363"/>
            <a:ext cx="4608874" cy="165374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NSK </a:t>
            </a:r>
            <a:r>
              <a:rPr lang="cs-CZ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systém </a:t>
            </a:r>
            <a:r>
              <a:rPr lang="cs-CZ" sz="44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počátečního vzdělávání</a:t>
            </a:r>
            <a:endParaRPr lang="en-US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7E74078-256C-4A68-8FB0-4565C531265B}"/>
              </a:ext>
            </a:extLst>
          </p:cNvPr>
          <p:cNvSpPr txBox="1"/>
          <p:nvPr/>
        </p:nvSpPr>
        <p:spPr>
          <a:xfrm>
            <a:off x="447040" y="2520950"/>
            <a:ext cx="5059680" cy="43360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000" b="1" dirty="0">
                <a:solidFill>
                  <a:srgbClr val="FFFFFF"/>
                </a:solidFill>
              </a:rPr>
              <a:t>Národní strategie vzdělávání ČR do roku 2020:</a:t>
            </a:r>
          </a:p>
          <a:p>
            <a:r>
              <a:rPr lang="cs-CZ" sz="2000" dirty="0">
                <a:solidFill>
                  <a:srgbClr val="FFFFFF"/>
                </a:solidFill>
              </a:rPr>
              <a:t>Cíl: Inovovat RVP v návaznosti na předpokládané budoucí požadavky trhu práce formulované prostřednictvím NSK, a to s cílem současné i dlouhodobé uplatnitelnosti absolventů.</a:t>
            </a:r>
          </a:p>
          <a:p>
            <a:pPr algn="just"/>
            <a:endParaRPr lang="cs-CZ" sz="2000" dirty="0">
              <a:solidFill>
                <a:srgbClr val="FFFFFF"/>
              </a:solidFill>
            </a:endParaRPr>
          </a:p>
          <a:p>
            <a:r>
              <a:rPr lang="cs-CZ" sz="2000" b="1" dirty="0">
                <a:solidFill>
                  <a:srgbClr val="FFFFFF"/>
                </a:solidFill>
              </a:rPr>
              <a:t>Projekt Modernizace odborného vzdělávání </a:t>
            </a:r>
            <a:r>
              <a:rPr lang="cs-CZ" sz="2000" dirty="0">
                <a:solidFill>
                  <a:srgbClr val="FFFFFF"/>
                </a:solidFill>
              </a:rPr>
              <a:t>(modernizace kurikula středního odborného vzdělávání na úrovni školních vzdělávacích programů):</a:t>
            </a:r>
          </a:p>
          <a:p>
            <a:r>
              <a:rPr lang="cs-CZ" sz="2000" dirty="0">
                <a:solidFill>
                  <a:srgbClr val="FFFFFF"/>
                </a:solidFill>
              </a:rPr>
              <a:t>- školy se mohou zapojit do inovací ŠVP s využitím NSK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87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693" y="5056521"/>
            <a:ext cx="2240970" cy="1222937"/>
          </a:xfrm>
        </p:spPr>
        <p:txBody>
          <a:bodyPr/>
          <a:lstStyle/>
          <a:p>
            <a:r>
              <a:rPr lang="cs-CZ" dirty="0"/>
              <a:t>NSK v datech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260041" y="1608033"/>
            <a:ext cx="2053227" cy="2097746"/>
            <a:chOff x="3718568" y="1593471"/>
            <a:chExt cx="2342014" cy="2342014"/>
          </a:xfrm>
        </p:grpSpPr>
        <p:sp>
          <p:nvSpPr>
            <p:cNvPr id="6" name="Pie 5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5295712"/>
                <a:gd name="adj2" fmla="val 10769083"/>
              </a:avLst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06014" y="1797601"/>
              <a:ext cx="1967120" cy="196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44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1160</a:t>
              </a:r>
              <a:endParaRPr lang="en-US" sz="44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83260" y="4523228"/>
            <a:ext cx="2030009" cy="1510533"/>
            <a:chOff x="3745051" y="4101667"/>
            <a:chExt cx="2315531" cy="1369753"/>
          </a:xfrm>
        </p:grpSpPr>
        <p:sp>
          <p:nvSpPr>
            <p:cNvPr id="7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Profesních kvalifikací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cs-CZ" sz="1200" b="0" dirty="0">
                <a:latin typeface="Arial"/>
                <a:ea typeface="Source Sans Pro" charset="0"/>
                <a:cs typeface="Arial"/>
              </a:endParaRPr>
            </a:p>
            <a:p>
              <a:pPr>
                <a:lnSpc>
                  <a:spcPct val="120000"/>
                </a:lnSpc>
              </a:pPr>
              <a:r>
                <a:rPr lang="cs-CZ" sz="1200" b="0" dirty="0">
                  <a:latin typeface="Arial"/>
                  <a:ea typeface="Source Sans Pro" charset="0"/>
                  <a:cs typeface="Arial"/>
                </a:rPr>
                <a:t>Zveřejněných na stránkách </a:t>
              </a:r>
              <a:r>
                <a:rPr lang="cs-CZ" sz="1200" b="0" dirty="0">
                  <a:latin typeface="Arial"/>
                  <a:ea typeface="Source Sans Pro" charset="0"/>
                  <a:cs typeface="Arial"/>
                  <a:hlinkClick r:id="rId2"/>
                </a:rPr>
                <a:t>www.narodnikvalifikace.cz</a:t>
              </a:r>
              <a:r>
                <a:rPr lang="cs-CZ" sz="1200" b="0" dirty="0">
                  <a:latin typeface="Arial"/>
                  <a:ea typeface="Source Sans Pro" charset="0"/>
                  <a:cs typeface="Arial"/>
                </a:rPr>
                <a:t> </a:t>
              </a: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99735" y="1593089"/>
            <a:ext cx="2053227" cy="2097747"/>
            <a:chOff x="3718568" y="1593471"/>
            <a:chExt cx="2342014" cy="2342014"/>
          </a:xfrm>
        </p:grpSpPr>
        <p:sp>
          <p:nvSpPr>
            <p:cNvPr id="15" name="Pie 14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9389785"/>
                <a:gd name="adj2" fmla="val 27661"/>
              </a:avLst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906014" y="1780918"/>
              <a:ext cx="1967120" cy="19671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40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4128</a:t>
              </a:r>
              <a:endParaRPr lang="en-US" sz="40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22953" y="4523228"/>
            <a:ext cx="2030009" cy="1510533"/>
            <a:chOff x="3745051" y="4101667"/>
            <a:chExt cx="2315531" cy="1369753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Autorizací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39428" y="1593089"/>
            <a:ext cx="1888893" cy="1929851"/>
            <a:chOff x="3718568" y="1593471"/>
            <a:chExt cx="2342014" cy="2342014"/>
          </a:xfrm>
        </p:grpSpPr>
        <p:sp>
          <p:nvSpPr>
            <p:cNvPr id="21" name="Pie 20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18597606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906015" y="1780918"/>
              <a:ext cx="1967120" cy="19671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24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167 047</a:t>
              </a:r>
              <a:endParaRPr lang="en-US" sz="24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962646" y="4523228"/>
            <a:ext cx="2030009" cy="1510533"/>
            <a:chOff x="3745051" y="4101667"/>
            <a:chExt cx="2315531" cy="1369753"/>
          </a:xfrm>
        </p:grpSpPr>
        <p:sp>
          <p:nvSpPr>
            <p:cNvPr id="24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Držitelů osvědčení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411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24649" y="0"/>
            <a:ext cx="4064354" cy="7562850"/>
          </a:xfrm>
          <a:prstGeom prst="rect">
            <a:avLst/>
          </a:prstGeom>
          <a:solidFill>
            <a:srgbClr val="4C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49522" y="534441"/>
            <a:ext cx="3214608" cy="632904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7330099" y="2347409"/>
            <a:ext cx="2653454" cy="2703109"/>
          </a:xfrm>
          <a:prstGeom prst="rect">
            <a:avLst/>
          </a:prstGeom>
          <a:effectLst/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544" y="257060"/>
            <a:ext cx="5630865" cy="184892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Využívání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profesních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kvalifikací</a:t>
            </a:r>
            <a:r>
              <a:rPr lang="en-US" sz="4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v HR </a:t>
            </a:r>
            <a:r>
              <a:rPr lang="en-US" sz="41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procesech</a:t>
            </a:r>
            <a:endParaRPr lang="en-US" sz="4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02F643-E4FF-4709-8221-948E9C574F2C}"/>
              </a:ext>
            </a:extLst>
          </p:cNvPr>
          <p:cNvSpPr txBox="1"/>
          <p:nvPr/>
        </p:nvSpPr>
        <p:spPr>
          <a:xfrm>
            <a:off x="435886" y="2105981"/>
            <a:ext cx="5630864" cy="51990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</a:t>
            </a:r>
            <a:r>
              <a:rPr lang="en-US" sz="2000" dirty="0" err="1"/>
              <a:t>Nábor</a:t>
            </a:r>
            <a:r>
              <a:rPr lang="en-US" sz="2000" dirty="0"/>
              <a:t> </a:t>
            </a:r>
            <a:r>
              <a:rPr lang="en-US" sz="2000" dirty="0" err="1"/>
              <a:t>pracovníků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</a:t>
            </a:r>
            <a:r>
              <a:rPr lang="en-US" sz="2000" dirty="0" err="1"/>
              <a:t>Adaptace</a:t>
            </a:r>
            <a:r>
              <a:rPr lang="en-US" sz="2000" dirty="0"/>
              <a:t> </a:t>
            </a:r>
            <a:r>
              <a:rPr lang="en-US" sz="2000" dirty="0" err="1"/>
              <a:t>pracovníků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</a:t>
            </a:r>
            <a:r>
              <a:rPr lang="en-US" sz="2000" dirty="0" err="1"/>
              <a:t>Rozvoj</a:t>
            </a:r>
            <a:r>
              <a:rPr lang="en-US" sz="2000" dirty="0"/>
              <a:t> </a:t>
            </a:r>
            <a:r>
              <a:rPr lang="en-US" sz="2000" dirty="0" err="1"/>
              <a:t>lidských</a:t>
            </a:r>
            <a:r>
              <a:rPr lang="en-US" sz="2000" dirty="0"/>
              <a:t> </a:t>
            </a:r>
            <a:r>
              <a:rPr lang="en-US" sz="2000" dirty="0" err="1"/>
              <a:t>zdrojů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Oblast </a:t>
            </a:r>
            <a:r>
              <a:rPr lang="en-US" sz="2000" dirty="0" err="1"/>
              <a:t>vzdělávacích</a:t>
            </a:r>
            <a:r>
              <a:rPr lang="en-US" sz="2000" dirty="0"/>
              <a:t> </a:t>
            </a:r>
            <a:r>
              <a:rPr lang="en-US" sz="2000" dirty="0" err="1"/>
              <a:t>aktivit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</a:t>
            </a:r>
            <a:r>
              <a:rPr lang="en-US" sz="2000" dirty="0" err="1"/>
              <a:t>Odměňování</a:t>
            </a:r>
            <a:r>
              <a:rPr lang="en-US" sz="2000" dirty="0"/>
              <a:t> a </a:t>
            </a:r>
            <a:r>
              <a:rPr lang="en-US" sz="2000" dirty="0" err="1"/>
              <a:t>motivace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</a:t>
            </a:r>
            <a:r>
              <a:rPr lang="en-US" sz="2000" dirty="0" err="1"/>
              <a:t>Optimalizace</a:t>
            </a:r>
            <a:r>
              <a:rPr lang="en-US" sz="2000" dirty="0"/>
              <a:t> </a:t>
            </a:r>
            <a:r>
              <a:rPr lang="en-US" sz="2000" dirty="0" err="1"/>
              <a:t>profesní</a:t>
            </a:r>
            <a:r>
              <a:rPr lang="en-US" sz="2000" dirty="0"/>
              <a:t> </a:t>
            </a:r>
            <a:r>
              <a:rPr lang="en-US" sz="2000" dirty="0" err="1"/>
              <a:t>skladby</a:t>
            </a:r>
            <a:r>
              <a:rPr lang="en-US" sz="2000" dirty="0"/>
              <a:t> </a:t>
            </a:r>
            <a:r>
              <a:rPr lang="en-US" sz="2000" dirty="0" err="1"/>
              <a:t>zaměstnanců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 Outplacement</a:t>
            </a:r>
            <a:endParaRPr lang="cs-CZ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r>
              <a:rPr lang="cs-CZ" sz="2000" dirty="0"/>
              <a:t>Více o NSK pro zaměstnavatele </a:t>
            </a:r>
            <a:r>
              <a:rPr lang="cs-CZ" sz="2000" dirty="0">
                <a:hlinkClick r:id="rId3"/>
              </a:rPr>
              <a:t>zde</a:t>
            </a:r>
            <a:endParaRPr lang="cs-CZ" sz="2000" dirty="0"/>
          </a:p>
          <a:p>
            <a:endParaRPr lang="cs-CZ" dirty="0"/>
          </a:p>
          <a:p>
            <a:pPr algn="just"/>
            <a:r>
              <a:rPr lang="cs-CZ" i="1" dirty="0"/>
              <a:t>„Při výběrových řízeních zdůrazňujeme výhodu, kterou kandidáti se složenou profesní kvalifikační zkouškou mohou mít, zejména v případě, že nezískali kvalifikaci standardním způsobem nebo nemají relevantní praxi v oboru.“</a:t>
            </a:r>
          </a:p>
          <a:p>
            <a:pPr algn="r"/>
            <a:r>
              <a:rPr lang="cs-CZ" sz="2000" dirty="0"/>
              <a:t>Tomáš Klvaňa, </a:t>
            </a:r>
          </a:p>
          <a:p>
            <a:pPr algn="r"/>
            <a:r>
              <a:rPr lang="cs-CZ" sz="2000" dirty="0"/>
              <a:t>personální ředitel Gates </a:t>
            </a:r>
            <a:r>
              <a:rPr lang="cs-CZ" sz="2000" dirty="0" err="1"/>
              <a:t>Hydraulics</a:t>
            </a:r>
            <a:r>
              <a:rPr lang="cs-CZ" sz="2000" dirty="0"/>
              <a:t> s.r.o.</a:t>
            </a:r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5111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182880" y="243840"/>
            <a:ext cx="1727200" cy="1635760"/>
          </a:xfrm>
          <a:prstGeom prst="rect">
            <a:avLst/>
          </a:prstGeom>
          <a:ln>
            <a:noFill/>
          </a:ln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550" y="682945"/>
            <a:ext cx="7641264" cy="786626"/>
          </a:xfrm>
        </p:spPr>
        <p:txBody>
          <a:bodyPr/>
          <a:lstStyle/>
          <a:p>
            <a:r>
              <a:rPr lang="cs-CZ" dirty="0"/>
              <a:t>Jak mohou zaměstnavatelé získávat kvalifikované pracovníky přes NSK?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DAACB04D-5946-40CF-88EF-DFB0461943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336" t="24785" r="9794" b="36172"/>
          <a:stretch/>
        </p:blipFill>
        <p:spPr>
          <a:xfrm>
            <a:off x="2346960" y="2632143"/>
            <a:ext cx="7040879" cy="505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83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/>
                <a:cs typeface="Arial"/>
              </a:rPr>
              <a:t>SR pro chemii</a:t>
            </a:r>
            <a:endParaRPr lang="en-US" dirty="0">
              <a:latin typeface="Arial"/>
              <a:cs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97760" y="476193"/>
            <a:ext cx="3310000" cy="3258568"/>
            <a:chOff x="3626069" y="683173"/>
            <a:chExt cx="2629765" cy="2954873"/>
          </a:xfrm>
        </p:grpSpPr>
        <p:sp>
          <p:nvSpPr>
            <p:cNvPr id="7" name="Rectangle 6"/>
            <p:cNvSpPr/>
            <p:nvPr/>
          </p:nvSpPr>
          <p:spPr>
            <a:xfrm>
              <a:off x="3626069" y="683173"/>
              <a:ext cx="2629765" cy="2954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626069" y="693287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itle 3"/>
            <p:cNvSpPr txBox="1">
              <a:spLocks/>
            </p:cNvSpPr>
            <p:nvPr/>
          </p:nvSpPr>
          <p:spPr>
            <a:xfrm>
              <a:off x="3779622" y="864294"/>
              <a:ext cx="232009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400" dirty="0">
                  <a:latin typeface="Arial"/>
                  <a:cs typeface="Arial"/>
                </a:rPr>
                <a:t>Sektorová rada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11" name="Title 3"/>
            <p:cNvSpPr txBox="1">
              <a:spLocks/>
            </p:cNvSpPr>
            <p:nvPr/>
          </p:nvSpPr>
          <p:spPr>
            <a:xfrm>
              <a:off x="3774114" y="1608573"/>
              <a:ext cx="2420278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6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Sektorové rady jsou nezávislá a zaměstnavateli organizovaná sdružení odborníků. 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6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Jejich cílem je vytvořit systém odrážející skutečné potřeby a požadavky zaměstnavatelů na své zaměstnance, jejich dovednosti a možnosti vzdělávání.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6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Sektorová rada pro chemii byla ustavena dne 24. října 2010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6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Předseda SR: dr. Jan Kvarda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endParaRPr lang="cs-CZ" sz="16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72748" y="495186"/>
            <a:ext cx="4081891" cy="3258568"/>
            <a:chOff x="3626069" y="683173"/>
            <a:chExt cx="2629765" cy="2954873"/>
          </a:xfrm>
        </p:grpSpPr>
        <p:sp>
          <p:nvSpPr>
            <p:cNvPr id="13" name="Rectangle 12"/>
            <p:cNvSpPr/>
            <p:nvPr/>
          </p:nvSpPr>
          <p:spPr>
            <a:xfrm>
              <a:off x="3626069" y="683173"/>
              <a:ext cx="2629765" cy="29548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626069" y="693287"/>
              <a:ext cx="76725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itle 3"/>
            <p:cNvSpPr txBox="1">
              <a:spLocks/>
            </p:cNvSpPr>
            <p:nvPr/>
          </p:nvSpPr>
          <p:spPr>
            <a:xfrm>
              <a:off x="3779622" y="864294"/>
              <a:ext cx="2320095" cy="847547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400" dirty="0">
                  <a:latin typeface="Arial"/>
                  <a:cs typeface="Arial"/>
                </a:rPr>
                <a:t>Zastoupení </a:t>
              </a:r>
              <a:endParaRPr lang="en-US" sz="2400" dirty="0">
                <a:latin typeface="Arial"/>
                <a:cs typeface="Arial"/>
              </a:endParaRPr>
            </a:p>
          </p:txBody>
        </p:sp>
        <p:sp>
          <p:nvSpPr>
            <p:cNvPr id="16" name="Title 3"/>
            <p:cNvSpPr txBox="1">
              <a:spLocks/>
            </p:cNvSpPr>
            <p:nvPr/>
          </p:nvSpPr>
          <p:spPr>
            <a:xfrm>
              <a:off x="3774114" y="1608573"/>
              <a:ext cx="2325603" cy="1357912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Agrofert Holding a.s.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Continental Barum s.r.o.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 err="1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Deza</a:t>
              </a: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 a.s.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Lučební závody </a:t>
              </a:r>
              <a:r>
                <a:rPr lang="cs-CZ" sz="1800" b="0" dirty="0" err="1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Draslovka</a:t>
              </a: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 a.s.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Svaz chemického průmyslu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SPŠ Pardubice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Masarykova SŠ chemická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 dirty="0" err="1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PolyPLASTY</a:t>
              </a: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, s.r.o.</a:t>
              </a:r>
            </a:p>
            <a:p>
              <a: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cs-CZ" sz="1800" b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Silon </a:t>
              </a:r>
              <a:r>
                <a:rPr lang="cs-CZ" sz="18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s.r.o.</a:t>
              </a:r>
            </a:p>
            <a:p>
              <a:pPr>
                <a:lnSpc>
                  <a:spcPct val="120000"/>
                </a:lnSpc>
              </a:pPr>
              <a:endPara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endParaRPr>
            </a:p>
            <a:p>
              <a:pPr>
                <a:lnSpc>
                  <a:spcPct val="120000"/>
                </a:lnSpc>
              </a:pPr>
              <a:r>
                <a:rPr lang="cs-CZ" sz="12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…..a experti z dalších podniků a škol formou zapojení do pracovních skupin a jako stvrzovatelé profesních kvalifikací.</a:t>
              </a:r>
              <a:endParaRPr lang="en-US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endParaRPr>
            </a:p>
            <a:p>
              <a:pPr>
                <a:lnSpc>
                  <a:spcPct val="120000"/>
                </a:lnSpc>
              </a:pPr>
              <a:r>
                <a:rPr lang="en-US" sz="1200" b="0" dirty="0">
                  <a:solidFill>
                    <a:schemeClr val="tx1">
                      <a:alpha val="70000"/>
                    </a:schemeClr>
                  </a:solidFill>
                  <a:latin typeface="Arial"/>
                  <a:ea typeface="Source Sans Pro" charset="0"/>
                  <a:cs typeface="Arial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943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693" y="365761"/>
            <a:ext cx="5589307" cy="934719"/>
          </a:xfrm>
        </p:spPr>
        <p:txBody>
          <a:bodyPr/>
          <a:lstStyle/>
          <a:p>
            <a:r>
              <a:rPr lang="cs-CZ" dirty="0"/>
              <a:t>NSK a SR pro chemii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260041" y="1608033"/>
            <a:ext cx="2053227" cy="2097746"/>
            <a:chOff x="3718568" y="1593471"/>
            <a:chExt cx="2342014" cy="2342014"/>
          </a:xfrm>
        </p:grpSpPr>
        <p:sp>
          <p:nvSpPr>
            <p:cNvPr id="6" name="Pie 5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5295712"/>
                <a:gd name="adj2" fmla="val 13577640"/>
              </a:avLst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06014" y="1797601"/>
              <a:ext cx="1967120" cy="1967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44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40</a:t>
              </a:r>
              <a:endParaRPr lang="en-US" sz="44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83260" y="4523228"/>
            <a:ext cx="2030009" cy="1510533"/>
            <a:chOff x="3745051" y="4101667"/>
            <a:chExt cx="2315531" cy="1369753"/>
          </a:xfrm>
        </p:grpSpPr>
        <p:sp>
          <p:nvSpPr>
            <p:cNvPr id="7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Profesních kvalifikací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8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cs-CZ" sz="1200" b="0" dirty="0">
                <a:latin typeface="Arial"/>
                <a:ea typeface="Source Sans Pro" charset="0"/>
                <a:cs typeface="Arial"/>
              </a:endParaRPr>
            </a:p>
            <a:p>
              <a:pPr>
                <a:lnSpc>
                  <a:spcPct val="120000"/>
                </a:lnSpc>
              </a:pPr>
              <a:r>
                <a:rPr lang="cs-CZ" sz="1200" b="0" dirty="0">
                  <a:latin typeface="Arial"/>
                  <a:ea typeface="Source Sans Pro" charset="0"/>
                  <a:cs typeface="Arial"/>
                </a:rPr>
                <a:t>Zveřejněných na stránkách </a:t>
              </a:r>
              <a:r>
                <a:rPr lang="cs-CZ" sz="1200" b="0" dirty="0">
                  <a:latin typeface="Arial"/>
                  <a:ea typeface="Source Sans Pro" charset="0"/>
                  <a:cs typeface="Arial"/>
                  <a:hlinkClick r:id="rId2"/>
                </a:rPr>
                <a:t>www.narodnikvalifikace.cz</a:t>
              </a:r>
              <a:r>
                <a:rPr lang="cs-CZ" sz="1200" b="0" dirty="0">
                  <a:latin typeface="Arial"/>
                  <a:ea typeface="Source Sans Pro" charset="0"/>
                  <a:cs typeface="Arial"/>
                </a:rPr>
                <a:t> </a:t>
              </a: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99735" y="1593089"/>
            <a:ext cx="2053227" cy="2097747"/>
            <a:chOff x="3718568" y="1593471"/>
            <a:chExt cx="2342014" cy="2342014"/>
          </a:xfrm>
        </p:grpSpPr>
        <p:sp>
          <p:nvSpPr>
            <p:cNvPr id="15" name="Pie 14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9389785"/>
                <a:gd name="adj2" fmla="val 13264369"/>
              </a:avLst>
            </a:prstGeom>
            <a:solidFill>
              <a:schemeClr val="accent2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3906014" y="1780918"/>
              <a:ext cx="1967120" cy="19671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40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24</a:t>
              </a:r>
              <a:endParaRPr lang="en-US" sz="40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622953" y="4523228"/>
            <a:ext cx="2030009" cy="1510533"/>
            <a:chOff x="3745051" y="4101667"/>
            <a:chExt cx="2315531" cy="1369753"/>
          </a:xfrm>
        </p:grpSpPr>
        <p:sp>
          <p:nvSpPr>
            <p:cNvPr id="18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Autorizací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19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39428" y="1593089"/>
            <a:ext cx="1888893" cy="1929851"/>
            <a:chOff x="3718568" y="1593471"/>
            <a:chExt cx="2342014" cy="2342014"/>
          </a:xfrm>
        </p:grpSpPr>
        <p:sp>
          <p:nvSpPr>
            <p:cNvPr id="21" name="Pie 20"/>
            <p:cNvSpPr/>
            <p:nvPr/>
          </p:nvSpPr>
          <p:spPr>
            <a:xfrm>
              <a:off x="3718568" y="1593471"/>
              <a:ext cx="2342014" cy="2342014"/>
            </a:xfrm>
            <a:prstGeom prst="pie">
              <a:avLst>
                <a:gd name="adj1" fmla="val 18597606"/>
                <a:gd name="adj2" fmla="val 16200000"/>
              </a:avLst>
            </a:prstGeom>
            <a:solidFill>
              <a:schemeClr val="accent3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3906015" y="1780918"/>
              <a:ext cx="1967120" cy="19671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74320" rIns="0" rtlCol="0" anchor="ctr"/>
            <a:lstStyle/>
            <a:p>
              <a:pPr algn="ctr"/>
              <a:r>
                <a:rPr lang="cs-CZ" sz="4400" b="1" dirty="0">
                  <a:solidFill>
                    <a:srgbClr val="FFFFFF"/>
                  </a:solidFill>
                  <a:latin typeface="Arial"/>
                  <a:ea typeface="linea-basic-10" charset="0"/>
                  <a:cs typeface="Arial"/>
                </a:rPr>
                <a:t>380</a:t>
              </a:r>
              <a:endParaRPr lang="en-US" sz="4400" b="1" dirty="0">
                <a:solidFill>
                  <a:srgbClr val="FFFFFF"/>
                </a:solidFill>
                <a:latin typeface="Arial"/>
                <a:ea typeface="linea-basic-10" charset="0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962646" y="4523228"/>
            <a:ext cx="2030009" cy="1510533"/>
            <a:chOff x="3745051" y="4101667"/>
            <a:chExt cx="2315531" cy="1369753"/>
          </a:xfrm>
        </p:grpSpPr>
        <p:sp>
          <p:nvSpPr>
            <p:cNvPr id="24" name="Title 3"/>
            <p:cNvSpPr txBox="1">
              <a:spLocks/>
            </p:cNvSpPr>
            <p:nvPr/>
          </p:nvSpPr>
          <p:spPr>
            <a:xfrm>
              <a:off x="3750560" y="4101667"/>
              <a:ext cx="2310022" cy="483591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80000"/>
                </a:lnSpc>
              </a:pPr>
              <a:r>
                <a:rPr lang="cs-CZ" sz="2800" dirty="0">
                  <a:latin typeface="Arial"/>
                  <a:cs typeface="Arial"/>
                </a:rPr>
                <a:t>Držitelů osvědčení</a:t>
              </a:r>
              <a:endParaRPr lang="en-US" sz="2800" dirty="0">
                <a:latin typeface="Arial"/>
                <a:cs typeface="Arial"/>
              </a:endParaRPr>
            </a:p>
          </p:txBody>
        </p:sp>
        <p:sp>
          <p:nvSpPr>
            <p:cNvPr id="25" name="Title 3"/>
            <p:cNvSpPr txBox="1">
              <a:spLocks/>
            </p:cNvSpPr>
            <p:nvPr/>
          </p:nvSpPr>
          <p:spPr>
            <a:xfrm>
              <a:off x="3745051" y="4647615"/>
              <a:ext cx="2314035" cy="823805"/>
            </a:xfrm>
            <a:prstGeom prst="rect">
              <a:avLst/>
            </a:prstGeom>
          </p:spPr>
          <p:txBody>
            <a:bodyPr/>
            <a:lstStyle>
              <a:lvl1pPr algn="l" defTabSz="914400" rtl="0" eaLnBrk="1" latinLnBrk="0" hangingPunct="1">
                <a:lnSpc>
                  <a:spcPct val="75000"/>
                </a:lnSpc>
                <a:spcBef>
                  <a:spcPct val="0"/>
                </a:spcBef>
                <a:buNone/>
                <a:defRPr sz="4800" b="1" i="0" kern="1200">
                  <a:solidFill>
                    <a:schemeClr val="tx1"/>
                  </a:solidFill>
                  <a:latin typeface="Bebas Neue" charset="0"/>
                  <a:ea typeface="Bebas Neue" charset="0"/>
                  <a:cs typeface="Bebas Neue" charset="0"/>
                </a:defRPr>
              </a:lvl1pPr>
            </a:lstStyle>
            <a:p>
              <a:pPr>
                <a:lnSpc>
                  <a:spcPct val="120000"/>
                </a:lnSpc>
              </a:pPr>
              <a:endParaRPr lang="en-US" sz="1200" b="0" dirty="0">
                <a:latin typeface="Arial"/>
                <a:ea typeface="Source Sans Pro" charset="0"/>
                <a:cs typeface="Arial"/>
              </a:endParaRPr>
            </a:p>
          </p:txBody>
        </p:sp>
      </p:grpSp>
      <p:sp>
        <p:nvSpPr>
          <p:cNvPr id="26" name="Title 3">
            <a:extLst>
              <a:ext uri="{FF2B5EF4-FFF2-40B4-BE49-F238E27FC236}">
                <a16:creationId xmlns:a16="http://schemas.microsoft.com/office/drawing/2014/main" id="{63E672F4-47FD-421C-96F0-654FA11A0EB3}"/>
              </a:ext>
            </a:extLst>
          </p:cNvPr>
          <p:cNvSpPr txBox="1">
            <a:spLocks/>
          </p:cNvSpPr>
          <p:nvPr/>
        </p:nvSpPr>
        <p:spPr>
          <a:xfrm>
            <a:off x="5599735" y="4823450"/>
            <a:ext cx="2028697" cy="9084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endParaRPr lang="cs-CZ" sz="1200" b="0" dirty="0">
              <a:latin typeface="Arial"/>
              <a:ea typeface="Source Sans Pro" charset="0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cs-CZ" sz="1200" b="0" dirty="0">
                <a:latin typeface="Arial"/>
                <a:ea typeface="Source Sans Pro" charset="0"/>
                <a:cs typeface="Arial"/>
              </a:rPr>
              <a:t>K profesním kvalifikacím v gesci SR pro chemii</a:t>
            </a:r>
            <a:endParaRPr lang="en-US" sz="1200" b="0" dirty="0">
              <a:latin typeface="Arial"/>
              <a:ea typeface="Source Sans Pro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14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F5F0B93-1C2A-477C-A18C-5C1933EB3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75000"/>
              </a:lnSpc>
            </a:pPr>
            <a:r>
              <a:rPr lang="cs-CZ" sz="4800" b="1" dirty="0">
                <a:solidFill>
                  <a:schemeClr val="tx1"/>
                </a:solidFill>
                <a:latin typeface="Arial"/>
                <a:cs typeface="Arial"/>
              </a:rPr>
              <a:t>Nejvyužívanější PK v gesci SR pro chemii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265F9697-449E-482C-80FD-E4374B7D1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953165"/>
              </p:ext>
            </p:extLst>
          </p:nvPr>
        </p:nvGraphicFramePr>
        <p:xfrm>
          <a:off x="534432" y="1661373"/>
          <a:ext cx="9619775" cy="5586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3729">
                  <a:extLst>
                    <a:ext uri="{9D8B030D-6E8A-4147-A177-3AD203B41FA5}">
                      <a16:colId xmlns:a16="http://schemas.microsoft.com/office/drawing/2014/main" val="2570464192"/>
                    </a:ext>
                  </a:extLst>
                </a:gridCol>
                <a:gridCol w="3696046">
                  <a:extLst>
                    <a:ext uri="{9D8B030D-6E8A-4147-A177-3AD203B41FA5}">
                      <a16:colId xmlns:a16="http://schemas.microsoft.com/office/drawing/2014/main" val="4247416717"/>
                    </a:ext>
                  </a:extLst>
                </a:gridCol>
              </a:tblGrid>
              <a:tr h="422325">
                <a:tc>
                  <a:txBody>
                    <a:bodyPr/>
                    <a:lstStyle/>
                    <a:p>
                      <a:r>
                        <a:rPr lang="cs-CZ" sz="2800" dirty="0"/>
                        <a:t>Profesní kvalifikace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800" dirty="0"/>
                        <a:t>Počet zkoušek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279834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Chemik pro obsluhu zařízení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146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84995225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Pracovník pro recyklaci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90588140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Dělník v chemické výrobě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41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46587598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Chemik - laborant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30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81193621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Chemický technik technolog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23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13280341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Chemický technik operátor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16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06226579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Dělník pro recyklaci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48846001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Obsluha gumárenských zařízení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5189172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Chemicko-farmaceutický operátor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4680573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Chemický technik analytik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89166699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Chemický technik mistr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57724497"/>
                  </a:ext>
                </a:extLst>
              </a:tr>
              <a:tr h="422325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rebuchet MS" panose="020B0603020202020204" pitchFamily="34" charset="0"/>
                        </a:rPr>
                        <a:t>Seřizovač vstřikovacích lisů pro zpracování plastů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00215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3483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latin typeface="Arial"/>
                <a:cs typeface="Arial"/>
              </a:rPr>
              <a:t>Výzvy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32565" y="3981245"/>
            <a:ext cx="2116375" cy="2068449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r>
              <a:rPr lang="cs-CZ" sz="5400" dirty="0">
                <a:solidFill>
                  <a:schemeClr val="tx1"/>
                </a:solidFill>
                <a:latin typeface="Arial"/>
                <a:ea typeface="Bebas Neue" charset="0"/>
                <a:cs typeface="Arial"/>
              </a:rPr>
              <a:t>0</a:t>
            </a:r>
            <a:endParaRPr lang="en-US" sz="5400" dirty="0">
              <a:solidFill>
                <a:schemeClr val="tx1"/>
              </a:solidFill>
              <a:latin typeface="Arial"/>
              <a:ea typeface="Bebas Neue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Source Sans Pro" charset="0"/>
                <a:cs typeface="Arial"/>
              </a:rPr>
              <a:t>Zkoušek k PK Obsluha plastikářských zařízení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58566" y="1817697"/>
            <a:ext cx="2116375" cy="2068449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r>
              <a:rPr lang="cs-CZ" sz="5400" dirty="0">
                <a:solidFill>
                  <a:schemeClr val="tx1"/>
                </a:solidFill>
                <a:latin typeface="Arial"/>
                <a:ea typeface="Bebas Neue" charset="0"/>
                <a:cs typeface="Arial"/>
              </a:rPr>
              <a:t>16</a:t>
            </a:r>
            <a:endParaRPr lang="en-US" sz="5400" dirty="0">
              <a:solidFill>
                <a:schemeClr val="tx1"/>
              </a:solidFill>
              <a:latin typeface="Arial"/>
              <a:ea typeface="Bebas Neue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Source Sans Pro" charset="0"/>
                <a:cs typeface="Arial"/>
              </a:rPr>
              <a:t>PK s jednou nebo 2 Autorizovanými osobami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74378" y="1817698"/>
            <a:ext cx="2116375" cy="20684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r>
              <a:rPr lang="cs-CZ" sz="5400" dirty="0">
                <a:solidFill>
                  <a:srgbClr val="FFFFFF"/>
                </a:solidFill>
                <a:latin typeface="Arial"/>
                <a:ea typeface="Bebas Neue" charset="0"/>
                <a:cs typeface="Arial"/>
              </a:rPr>
              <a:t>23 </a:t>
            </a:r>
            <a:endParaRPr lang="en-US" sz="5400" dirty="0">
              <a:solidFill>
                <a:srgbClr val="FFFFFF"/>
              </a:solidFill>
              <a:latin typeface="Arial"/>
              <a:ea typeface="Bebas Neue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cs-CZ" sz="1400" dirty="0">
                <a:solidFill>
                  <a:srgbClr val="FFFFFF"/>
                </a:solidFill>
                <a:latin typeface="Arial"/>
                <a:ea typeface="Source Sans Pro" charset="0"/>
                <a:cs typeface="Arial"/>
              </a:rPr>
              <a:t>PK bez Autorizované osoby</a:t>
            </a:r>
            <a:endParaRPr lang="en-US" sz="1400" dirty="0">
              <a:solidFill>
                <a:srgbClr val="FFFFFF"/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42753" y="1817697"/>
            <a:ext cx="2116375" cy="2068449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r>
              <a:rPr lang="cs-CZ" sz="5400" dirty="0">
                <a:solidFill>
                  <a:schemeClr val="tx1"/>
                </a:solidFill>
                <a:latin typeface="Arial"/>
                <a:ea typeface="Bebas Neue" charset="0"/>
                <a:cs typeface="Arial"/>
              </a:rPr>
              <a:t>58 %</a:t>
            </a:r>
            <a:endParaRPr lang="en-US" sz="5400" dirty="0">
              <a:solidFill>
                <a:schemeClr val="tx1"/>
              </a:solidFill>
              <a:latin typeface="Arial"/>
              <a:ea typeface="Bebas Neue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Source Sans Pro" charset="0"/>
                <a:cs typeface="Arial"/>
              </a:rPr>
              <a:t>Všech zkoušek tvoří Chemik pro obsluhu zařízení a Pracovník pro recyklaci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9153" y="3981245"/>
            <a:ext cx="2116375" cy="2068449"/>
          </a:xfrm>
          <a:prstGeom prst="rect">
            <a:avLst/>
          </a:prstGeom>
          <a:noFill/>
          <a:ln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82880" rIns="182880" bIns="91440" rtlCol="0" anchor="ctr"/>
          <a:lstStyle/>
          <a:p>
            <a:pPr>
              <a:lnSpc>
                <a:spcPct val="80000"/>
              </a:lnSpc>
            </a:pPr>
            <a:r>
              <a:rPr lang="cs-CZ" sz="5400" dirty="0">
                <a:solidFill>
                  <a:schemeClr val="tx1"/>
                </a:solidFill>
                <a:latin typeface="Arial"/>
                <a:ea typeface="Bebas Neue" charset="0"/>
                <a:cs typeface="Arial"/>
              </a:rPr>
              <a:t>3</a:t>
            </a:r>
            <a:endParaRPr lang="en-US" sz="5400" dirty="0">
              <a:solidFill>
                <a:schemeClr val="tx1"/>
              </a:solidFill>
              <a:latin typeface="Arial"/>
              <a:ea typeface="Bebas Neue" charset="0"/>
              <a:cs typeface="Arial"/>
            </a:endParaRPr>
          </a:p>
          <a:p>
            <a:pPr>
              <a:lnSpc>
                <a:spcPct val="80000"/>
              </a:lnSpc>
            </a:pPr>
            <a:r>
              <a:rPr lang="cs-C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Source Sans Pro" charset="0"/>
                <a:cs typeface="Arial"/>
              </a:rPr>
              <a:t>PK s autorizovanou osobou, kde doposud neproběhla žádná zkouška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507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 descr="Pixmac000065402633.jpg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98" r="38098"/>
          <a:stretch>
            <a:fillRect/>
          </a:stretch>
        </p:blipFill>
        <p:spPr>
          <a:xfrm>
            <a:off x="2747663" y="0"/>
            <a:ext cx="2700286" cy="7562850"/>
          </a:xfrm>
        </p:spPr>
      </p:pic>
      <p:sp>
        <p:nvSpPr>
          <p:cNvPr id="12" name="Title 3"/>
          <p:cNvSpPr txBox="1">
            <a:spLocks/>
          </p:cNvSpPr>
          <p:nvPr/>
        </p:nvSpPr>
        <p:spPr>
          <a:xfrm>
            <a:off x="5689600" y="1859280"/>
            <a:ext cx="4545393" cy="32993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cs-CZ" sz="1800" b="0" i="1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Česká firma s 25 lety zkušeností. Zpracováváme rozsáhlé mzdové statistiky, nabízíme odborné mzdové a personální poradenství a vyvíjíme moderní software na hodnocení zaměstnanců. Rozumíme trhu práce a vzdělávání, podílíme se na regionálních, národních i zahraničních analýzách. Vyvíjíme aplikace pro desktopy, notebooky a chytré telefony</a:t>
            </a:r>
            <a:endParaRPr lang="en-US" sz="1800" b="0" i="1" dirty="0">
              <a:solidFill>
                <a:schemeClr val="tx1">
                  <a:alpha val="7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8339128" y="4721075"/>
            <a:ext cx="1576037" cy="15036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sz="23900" dirty="0">
                <a:solidFill>
                  <a:srgbClr val="222222"/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7" name="Rectangle 6"/>
          <p:cNvSpPr/>
          <p:nvPr/>
        </p:nvSpPr>
        <p:spPr>
          <a:xfrm>
            <a:off x="2747663" y="0"/>
            <a:ext cx="2700286" cy="7562850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86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86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86000"/>
                </a:schemeClr>
              </a:gs>
            </a:gsLst>
            <a:lin ang="54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4642233" y="906293"/>
            <a:ext cx="1576037" cy="15036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r>
              <a:rPr lang="en-US" sz="23900" dirty="0">
                <a:solidFill>
                  <a:srgbClr val="222222"/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C56A0B8B-15D2-42FA-99AD-5DCD9D57E469}"/>
              </a:ext>
            </a:extLst>
          </p:cNvPr>
          <p:cNvSpPr txBox="1"/>
          <p:nvPr/>
        </p:nvSpPr>
        <p:spPr>
          <a:xfrm>
            <a:off x="168948" y="6865153"/>
            <a:ext cx="3129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hlinkClick r:id="rId3"/>
              </a:rPr>
              <a:t>www.trexima.cz</a:t>
            </a:r>
            <a:r>
              <a:rPr lang="cs-CZ" sz="2400" dirty="0"/>
              <a:t> </a:t>
            </a:r>
          </a:p>
        </p:txBody>
      </p:sp>
      <p:pic>
        <p:nvPicPr>
          <p:cNvPr id="10" name="obrázek 1" descr="image001">
            <a:extLst>
              <a:ext uri="{FF2B5EF4-FFF2-40B4-BE49-F238E27FC236}">
                <a16:creationId xmlns:a16="http://schemas.microsoft.com/office/drawing/2014/main" id="{FF974651-C590-42C9-9386-1CBEA2BC98EE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" r="5763"/>
          <a:stretch/>
        </p:blipFill>
        <p:spPr bwMode="auto">
          <a:xfrm>
            <a:off x="0" y="782955"/>
            <a:ext cx="2625743" cy="1076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97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182880" y="243840"/>
            <a:ext cx="1727200" cy="1635760"/>
          </a:xfrm>
          <a:prstGeom prst="rect">
            <a:avLst/>
          </a:prstGeom>
          <a:ln>
            <a:noFill/>
          </a:ln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550" y="682945"/>
            <a:ext cx="7641264" cy="786626"/>
          </a:xfrm>
        </p:spPr>
        <p:txBody>
          <a:bodyPr/>
          <a:lstStyle/>
          <a:p>
            <a:r>
              <a:rPr lang="cs-CZ" dirty="0"/>
              <a:t>Podrobněji o NSK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02F643-E4FF-4709-8221-948E9C574F2C}"/>
              </a:ext>
            </a:extLst>
          </p:cNvPr>
          <p:cNvSpPr txBox="1"/>
          <p:nvPr/>
        </p:nvSpPr>
        <p:spPr>
          <a:xfrm>
            <a:off x="992008" y="1798978"/>
            <a:ext cx="68394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/>
              <a:t>portál </a:t>
            </a:r>
            <a:r>
              <a:rPr lang="cs-CZ" sz="3200" dirty="0">
                <a:hlinkClick r:id="rId3"/>
              </a:rPr>
              <a:t>Národní soustava kvalifikací</a:t>
            </a:r>
            <a:r>
              <a:rPr lang="cs-CZ" sz="3200" dirty="0"/>
              <a:t> - informační základna o soustavě celostátně uznávaných profesních kvalifikací v ČR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hlinkClick r:id="rId4"/>
              </a:rPr>
              <a:t>Vzdělávací web o NSK </a:t>
            </a:r>
            <a:r>
              <a:rPr lang="cs-CZ" sz="3200" dirty="0"/>
              <a:t>pro různé typy uživatelů</a:t>
            </a:r>
          </a:p>
          <a:p>
            <a:endParaRPr lang="cs-CZ" dirty="0"/>
          </a:p>
        </p:txBody>
      </p:sp>
      <p:grpSp>
        <p:nvGrpSpPr>
          <p:cNvPr id="6" name="Group 129">
            <a:extLst>
              <a:ext uri="{FF2B5EF4-FFF2-40B4-BE49-F238E27FC236}">
                <a16:creationId xmlns:a16="http://schemas.microsoft.com/office/drawing/2014/main" id="{663769FB-9E26-45C6-BCE4-7E505C61130A}"/>
              </a:ext>
            </a:extLst>
          </p:cNvPr>
          <p:cNvGrpSpPr/>
          <p:nvPr/>
        </p:nvGrpSpPr>
        <p:grpSpPr>
          <a:xfrm>
            <a:off x="7835132" y="3655989"/>
            <a:ext cx="2412052" cy="3622392"/>
            <a:chOff x="4570412" y="1676400"/>
            <a:chExt cx="3119649" cy="4245760"/>
          </a:xfrm>
        </p:grpSpPr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78DEB0B-909C-46C8-8D55-B19CAC003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753" y="4485349"/>
              <a:ext cx="390835" cy="392241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278" y="225"/>
                </a:cxn>
                <a:cxn ang="0">
                  <a:pos x="224" y="279"/>
                </a:cxn>
                <a:cxn ang="0">
                  <a:pos x="0" y="54"/>
                </a:cxn>
                <a:cxn ang="0">
                  <a:pos x="55" y="0"/>
                </a:cxn>
              </a:cxnLst>
              <a:rect l="0" t="0" r="r" b="b"/>
              <a:pathLst>
                <a:path w="278" h="279">
                  <a:moveTo>
                    <a:pt x="55" y="0"/>
                  </a:moveTo>
                  <a:lnTo>
                    <a:pt x="278" y="225"/>
                  </a:lnTo>
                  <a:lnTo>
                    <a:pt x="224" y="279"/>
                  </a:lnTo>
                  <a:lnTo>
                    <a:pt x="0" y="54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55B7906-5DED-4B6E-A25F-C68D6FEB6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0294" y="4249161"/>
              <a:ext cx="227753" cy="416141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7" y="0"/>
                </a:cxn>
                <a:cxn ang="0">
                  <a:pos x="34" y="3"/>
                </a:cxn>
                <a:cxn ang="0">
                  <a:pos x="42" y="7"/>
                </a:cxn>
                <a:cxn ang="0">
                  <a:pos x="46" y="10"/>
                </a:cxn>
                <a:cxn ang="0">
                  <a:pos x="76" y="40"/>
                </a:cxn>
                <a:cxn ang="0">
                  <a:pos x="98" y="66"/>
                </a:cxn>
                <a:cxn ang="0">
                  <a:pos x="119" y="93"/>
                </a:cxn>
                <a:cxn ang="0">
                  <a:pos x="135" y="118"/>
                </a:cxn>
                <a:cxn ang="0">
                  <a:pos x="148" y="142"/>
                </a:cxn>
                <a:cxn ang="0">
                  <a:pos x="156" y="166"/>
                </a:cxn>
                <a:cxn ang="0">
                  <a:pos x="162" y="189"/>
                </a:cxn>
                <a:cxn ang="0">
                  <a:pos x="162" y="210"/>
                </a:cxn>
                <a:cxn ang="0">
                  <a:pos x="159" y="231"/>
                </a:cxn>
                <a:cxn ang="0">
                  <a:pos x="151" y="250"/>
                </a:cxn>
                <a:cxn ang="0">
                  <a:pos x="138" y="267"/>
                </a:cxn>
                <a:cxn ang="0">
                  <a:pos x="127" y="277"/>
                </a:cxn>
                <a:cxn ang="0">
                  <a:pos x="114" y="286"/>
                </a:cxn>
                <a:cxn ang="0">
                  <a:pos x="99" y="292"/>
                </a:cxn>
                <a:cxn ang="0">
                  <a:pos x="84" y="296"/>
                </a:cxn>
                <a:cxn ang="0">
                  <a:pos x="87" y="270"/>
                </a:cxn>
                <a:cxn ang="0">
                  <a:pos x="88" y="241"/>
                </a:cxn>
                <a:cxn ang="0">
                  <a:pos x="86" y="210"/>
                </a:cxn>
                <a:cxn ang="0">
                  <a:pos x="78" y="178"/>
                </a:cxn>
                <a:cxn ang="0">
                  <a:pos x="67" y="145"/>
                </a:cxn>
                <a:cxn ang="0">
                  <a:pos x="53" y="111"/>
                </a:cxn>
                <a:cxn ang="0">
                  <a:pos x="33" y="78"/>
                </a:cxn>
                <a:cxn ang="0">
                  <a:pos x="8" y="46"/>
                </a:cxn>
                <a:cxn ang="0">
                  <a:pos x="5" y="42"/>
                </a:cxn>
                <a:cxn ang="0">
                  <a:pos x="2" y="36"/>
                </a:cxn>
                <a:cxn ang="0">
                  <a:pos x="0" y="29"/>
                </a:cxn>
                <a:cxn ang="0">
                  <a:pos x="0" y="20"/>
                </a:cxn>
                <a:cxn ang="0">
                  <a:pos x="3" y="12"/>
                </a:cxn>
                <a:cxn ang="0">
                  <a:pos x="10" y="5"/>
                </a:cxn>
                <a:cxn ang="0">
                  <a:pos x="19" y="0"/>
                </a:cxn>
              </a:cxnLst>
              <a:rect l="0" t="0" r="r" b="b"/>
              <a:pathLst>
                <a:path w="162" h="296">
                  <a:moveTo>
                    <a:pt x="19" y="0"/>
                  </a:moveTo>
                  <a:lnTo>
                    <a:pt x="27" y="0"/>
                  </a:lnTo>
                  <a:lnTo>
                    <a:pt x="34" y="3"/>
                  </a:lnTo>
                  <a:lnTo>
                    <a:pt x="42" y="7"/>
                  </a:lnTo>
                  <a:lnTo>
                    <a:pt x="46" y="10"/>
                  </a:lnTo>
                  <a:lnTo>
                    <a:pt x="76" y="40"/>
                  </a:lnTo>
                  <a:lnTo>
                    <a:pt x="98" y="66"/>
                  </a:lnTo>
                  <a:lnTo>
                    <a:pt x="119" y="93"/>
                  </a:lnTo>
                  <a:lnTo>
                    <a:pt x="135" y="118"/>
                  </a:lnTo>
                  <a:lnTo>
                    <a:pt x="148" y="142"/>
                  </a:lnTo>
                  <a:lnTo>
                    <a:pt x="156" y="166"/>
                  </a:lnTo>
                  <a:lnTo>
                    <a:pt x="162" y="189"/>
                  </a:lnTo>
                  <a:lnTo>
                    <a:pt x="162" y="210"/>
                  </a:lnTo>
                  <a:lnTo>
                    <a:pt x="159" y="231"/>
                  </a:lnTo>
                  <a:lnTo>
                    <a:pt x="151" y="250"/>
                  </a:lnTo>
                  <a:lnTo>
                    <a:pt x="138" y="267"/>
                  </a:lnTo>
                  <a:lnTo>
                    <a:pt x="127" y="277"/>
                  </a:lnTo>
                  <a:lnTo>
                    <a:pt x="114" y="286"/>
                  </a:lnTo>
                  <a:lnTo>
                    <a:pt x="99" y="292"/>
                  </a:lnTo>
                  <a:lnTo>
                    <a:pt x="84" y="296"/>
                  </a:lnTo>
                  <a:lnTo>
                    <a:pt x="87" y="270"/>
                  </a:lnTo>
                  <a:lnTo>
                    <a:pt x="88" y="241"/>
                  </a:lnTo>
                  <a:lnTo>
                    <a:pt x="86" y="210"/>
                  </a:lnTo>
                  <a:lnTo>
                    <a:pt x="78" y="178"/>
                  </a:lnTo>
                  <a:lnTo>
                    <a:pt x="67" y="145"/>
                  </a:lnTo>
                  <a:lnTo>
                    <a:pt x="53" y="111"/>
                  </a:lnTo>
                  <a:lnTo>
                    <a:pt x="33" y="78"/>
                  </a:lnTo>
                  <a:lnTo>
                    <a:pt x="8" y="46"/>
                  </a:lnTo>
                  <a:lnTo>
                    <a:pt x="5" y="42"/>
                  </a:lnTo>
                  <a:lnTo>
                    <a:pt x="2" y="36"/>
                  </a:lnTo>
                  <a:lnTo>
                    <a:pt x="0" y="29"/>
                  </a:lnTo>
                  <a:lnTo>
                    <a:pt x="0" y="20"/>
                  </a:lnTo>
                  <a:lnTo>
                    <a:pt x="3" y="12"/>
                  </a:lnTo>
                  <a:lnTo>
                    <a:pt x="10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FDDD81ED-4C19-4D26-8092-C23BEE339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910" y="4216827"/>
              <a:ext cx="359905" cy="361312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256" y="186"/>
                </a:cxn>
                <a:cxn ang="0">
                  <a:pos x="184" y="257"/>
                </a:cxn>
                <a:cxn ang="0">
                  <a:pos x="0" y="73"/>
                </a:cxn>
                <a:cxn ang="0">
                  <a:pos x="72" y="0"/>
                </a:cxn>
              </a:cxnLst>
              <a:rect l="0" t="0" r="r" b="b"/>
              <a:pathLst>
                <a:path w="256" h="257">
                  <a:moveTo>
                    <a:pt x="72" y="0"/>
                  </a:moveTo>
                  <a:lnTo>
                    <a:pt x="256" y="186"/>
                  </a:lnTo>
                  <a:lnTo>
                    <a:pt x="184" y="257"/>
                  </a:lnTo>
                  <a:lnTo>
                    <a:pt x="0" y="7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2698D8AF-2CE3-4E46-A669-BE537247E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416" y="4266032"/>
              <a:ext cx="149023" cy="150430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106" y="27"/>
                </a:cxn>
                <a:cxn ang="0">
                  <a:pos x="27" y="107"/>
                </a:cxn>
                <a:cxn ang="0">
                  <a:pos x="0" y="80"/>
                </a:cxn>
                <a:cxn ang="0">
                  <a:pos x="80" y="0"/>
                </a:cxn>
              </a:cxnLst>
              <a:rect l="0" t="0" r="r" b="b"/>
              <a:pathLst>
                <a:path w="106" h="107">
                  <a:moveTo>
                    <a:pt x="80" y="0"/>
                  </a:moveTo>
                  <a:lnTo>
                    <a:pt x="106" y="27"/>
                  </a:lnTo>
                  <a:lnTo>
                    <a:pt x="27" y="107"/>
                  </a:lnTo>
                  <a:lnTo>
                    <a:pt x="0" y="8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E7A0E3C4-B5D6-4236-B0CD-C94509FDD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827" y="4242132"/>
              <a:ext cx="75918" cy="75918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4" y="37"/>
                </a:cxn>
                <a:cxn ang="0">
                  <a:pos x="37" y="54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54" h="54">
                  <a:moveTo>
                    <a:pt x="16" y="0"/>
                  </a:moveTo>
                  <a:lnTo>
                    <a:pt x="54" y="37"/>
                  </a:lnTo>
                  <a:lnTo>
                    <a:pt x="37" y="54"/>
                  </a:lnTo>
                  <a:lnTo>
                    <a:pt x="0" y="1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C9D6D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FB24D163-8301-46F4-9334-777192C521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827" y="4264626"/>
              <a:ext cx="52018" cy="53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38"/>
                </a:cxn>
                <a:cxn ang="0">
                  <a:pos x="34" y="38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37" h="38">
                  <a:moveTo>
                    <a:pt x="0" y="0"/>
                  </a:moveTo>
                  <a:lnTo>
                    <a:pt x="37" y="38"/>
                  </a:lnTo>
                  <a:lnTo>
                    <a:pt x="34" y="38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44667D24-4F2F-4F2E-9DE9-CB0F2C4F3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3321" y="4242132"/>
              <a:ext cx="53423" cy="520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38" y="34"/>
                </a:cxn>
                <a:cxn ang="0">
                  <a:pos x="38" y="37"/>
                </a:cxn>
                <a:cxn ang="0">
                  <a:pos x="0" y="0"/>
                </a:cxn>
              </a:cxnLst>
              <a:rect l="0" t="0" r="r" b="b"/>
              <a:pathLst>
                <a:path w="38" h="37">
                  <a:moveTo>
                    <a:pt x="0" y="0"/>
                  </a:moveTo>
                  <a:lnTo>
                    <a:pt x="4" y="0"/>
                  </a:lnTo>
                  <a:lnTo>
                    <a:pt x="38" y="34"/>
                  </a:lnTo>
                  <a:lnTo>
                    <a:pt x="38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848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BF09BC6D-B009-4F9F-9CD0-65F0091A3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7046" y="2964187"/>
              <a:ext cx="916634" cy="919446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2" y="144"/>
                </a:cxn>
                <a:cxn ang="0">
                  <a:pos x="144" y="654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2" h="654">
                  <a:moveTo>
                    <a:pt x="508" y="0"/>
                  </a:moveTo>
                  <a:lnTo>
                    <a:pt x="652" y="144"/>
                  </a:lnTo>
                  <a:lnTo>
                    <a:pt x="144" y="654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0E514404-A062-4CF5-8FE6-A2583224A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9168" y="2730810"/>
              <a:ext cx="837905" cy="822441"/>
            </a:xfrm>
            <a:custGeom>
              <a:avLst/>
              <a:gdLst/>
              <a:ahLst/>
              <a:cxnLst>
                <a:cxn ang="0">
                  <a:pos x="573" y="0"/>
                </a:cxn>
                <a:cxn ang="0">
                  <a:pos x="596" y="23"/>
                </a:cxn>
                <a:cxn ang="0">
                  <a:pos x="473" y="146"/>
                </a:cxn>
                <a:cxn ang="0">
                  <a:pos x="455" y="147"/>
                </a:cxn>
                <a:cxn ang="0">
                  <a:pos x="455" y="165"/>
                </a:cxn>
                <a:cxn ang="0">
                  <a:pos x="435" y="166"/>
                </a:cxn>
                <a:cxn ang="0">
                  <a:pos x="435" y="185"/>
                </a:cxn>
                <a:cxn ang="0">
                  <a:pos x="417" y="185"/>
                </a:cxn>
                <a:cxn ang="0">
                  <a:pos x="416" y="203"/>
                </a:cxn>
                <a:cxn ang="0">
                  <a:pos x="398" y="204"/>
                </a:cxn>
                <a:cxn ang="0">
                  <a:pos x="397" y="222"/>
                </a:cxn>
                <a:cxn ang="0">
                  <a:pos x="379" y="223"/>
                </a:cxn>
                <a:cxn ang="0">
                  <a:pos x="379" y="242"/>
                </a:cxn>
                <a:cxn ang="0">
                  <a:pos x="359" y="242"/>
                </a:cxn>
                <a:cxn ang="0">
                  <a:pos x="359" y="261"/>
                </a:cxn>
                <a:cxn ang="0">
                  <a:pos x="341" y="261"/>
                </a:cxn>
                <a:cxn ang="0">
                  <a:pos x="340" y="280"/>
                </a:cxn>
                <a:cxn ang="0">
                  <a:pos x="322" y="280"/>
                </a:cxn>
                <a:cxn ang="0">
                  <a:pos x="321" y="298"/>
                </a:cxn>
                <a:cxn ang="0">
                  <a:pos x="303" y="299"/>
                </a:cxn>
                <a:cxn ang="0">
                  <a:pos x="302" y="318"/>
                </a:cxn>
                <a:cxn ang="0">
                  <a:pos x="283" y="319"/>
                </a:cxn>
                <a:cxn ang="0">
                  <a:pos x="283" y="337"/>
                </a:cxn>
                <a:cxn ang="0">
                  <a:pos x="265" y="337"/>
                </a:cxn>
                <a:cxn ang="0">
                  <a:pos x="264" y="356"/>
                </a:cxn>
                <a:cxn ang="0">
                  <a:pos x="246" y="356"/>
                </a:cxn>
                <a:cxn ang="0">
                  <a:pos x="245" y="374"/>
                </a:cxn>
                <a:cxn ang="0">
                  <a:pos x="227" y="375"/>
                </a:cxn>
                <a:cxn ang="0">
                  <a:pos x="226" y="394"/>
                </a:cxn>
                <a:cxn ang="0">
                  <a:pos x="207" y="395"/>
                </a:cxn>
                <a:cxn ang="0">
                  <a:pos x="207" y="413"/>
                </a:cxn>
                <a:cxn ang="0">
                  <a:pos x="188" y="414"/>
                </a:cxn>
                <a:cxn ang="0">
                  <a:pos x="188" y="432"/>
                </a:cxn>
                <a:cxn ang="0">
                  <a:pos x="170" y="432"/>
                </a:cxn>
                <a:cxn ang="0">
                  <a:pos x="169" y="451"/>
                </a:cxn>
                <a:cxn ang="0">
                  <a:pos x="151" y="451"/>
                </a:cxn>
                <a:cxn ang="0">
                  <a:pos x="150" y="470"/>
                </a:cxn>
                <a:cxn ang="0">
                  <a:pos x="131" y="471"/>
                </a:cxn>
                <a:cxn ang="0">
                  <a:pos x="131" y="489"/>
                </a:cxn>
                <a:cxn ang="0">
                  <a:pos x="112" y="490"/>
                </a:cxn>
                <a:cxn ang="0">
                  <a:pos x="112" y="508"/>
                </a:cxn>
                <a:cxn ang="0">
                  <a:pos x="94" y="508"/>
                </a:cxn>
                <a:cxn ang="0">
                  <a:pos x="93" y="528"/>
                </a:cxn>
                <a:cxn ang="0">
                  <a:pos x="75" y="528"/>
                </a:cxn>
                <a:cxn ang="0">
                  <a:pos x="74" y="546"/>
                </a:cxn>
                <a:cxn ang="0">
                  <a:pos x="55" y="547"/>
                </a:cxn>
                <a:cxn ang="0">
                  <a:pos x="54" y="565"/>
                </a:cxn>
                <a:cxn ang="0">
                  <a:pos x="36" y="566"/>
                </a:cxn>
                <a:cxn ang="0">
                  <a:pos x="36" y="584"/>
                </a:cxn>
                <a:cxn ang="0">
                  <a:pos x="12" y="585"/>
                </a:cxn>
                <a:cxn ang="0">
                  <a:pos x="0" y="572"/>
                </a:cxn>
                <a:cxn ang="0">
                  <a:pos x="573" y="0"/>
                </a:cxn>
              </a:cxnLst>
              <a:rect l="0" t="0" r="r" b="b"/>
              <a:pathLst>
                <a:path w="596" h="585">
                  <a:moveTo>
                    <a:pt x="573" y="0"/>
                  </a:moveTo>
                  <a:lnTo>
                    <a:pt x="596" y="23"/>
                  </a:lnTo>
                  <a:lnTo>
                    <a:pt x="473" y="146"/>
                  </a:lnTo>
                  <a:lnTo>
                    <a:pt x="455" y="147"/>
                  </a:lnTo>
                  <a:lnTo>
                    <a:pt x="455" y="165"/>
                  </a:lnTo>
                  <a:lnTo>
                    <a:pt x="435" y="166"/>
                  </a:lnTo>
                  <a:lnTo>
                    <a:pt x="435" y="185"/>
                  </a:lnTo>
                  <a:lnTo>
                    <a:pt x="417" y="185"/>
                  </a:lnTo>
                  <a:lnTo>
                    <a:pt x="416" y="203"/>
                  </a:lnTo>
                  <a:lnTo>
                    <a:pt x="398" y="204"/>
                  </a:lnTo>
                  <a:lnTo>
                    <a:pt x="397" y="222"/>
                  </a:lnTo>
                  <a:lnTo>
                    <a:pt x="379" y="223"/>
                  </a:lnTo>
                  <a:lnTo>
                    <a:pt x="379" y="242"/>
                  </a:lnTo>
                  <a:lnTo>
                    <a:pt x="359" y="242"/>
                  </a:lnTo>
                  <a:lnTo>
                    <a:pt x="359" y="261"/>
                  </a:lnTo>
                  <a:lnTo>
                    <a:pt x="341" y="261"/>
                  </a:lnTo>
                  <a:lnTo>
                    <a:pt x="340" y="280"/>
                  </a:lnTo>
                  <a:lnTo>
                    <a:pt x="322" y="280"/>
                  </a:lnTo>
                  <a:lnTo>
                    <a:pt x="321" y="298"/>
                  </a:lnTo>
                  <a:lnTo>
                    <a:pt x="303" y="299"/>
                  </a:lnTo>
                  <a:lnTo>
                    <a:pt x="302" y="318"/>
                  </a:lnTo>
                  <a:lnTo>
                    <a:pt x="283" y="319"/>
                  </a:lnTo>
                  <a:lnTo>
                    <a:pt x="283" y="337"/>
                  </a:lnTo>
                  <a:lnTo>
                    <a:pt x="265" y="337"/>
                  </a:lnTo>
                  <a:lnTo>
                    <a:pt x="264" y="356"/>
                  </a:lnTo>
                  <a:lnTo>
                    <a:pt x="246" y="356"/>
                  </a:lnTo>
                  <a:lnTo>
                    <a:pt x="245" y="374"/>
                  </a:lnTo>
                  <a:lnTo>
                    <a:pt x="227" y="375"/>
                  </a:lnTo>
                  <a:lnTo>
                    <a:pt x="226" y="394"/>
                  </a:lnTo>
                  <a:lnTo>
                    <a:pt x="207" y="395"/>
                  </a:lnTo>
                  <a:lnTo>
                    <a:pt x="207" y="413"/>
                  </a:lnTo>
                  <a:lnTo>
                    <a:pt x="188" y="414"/>
                  </a:lnTo>
                  <a:lnTo>
                    <a:pt x="188" y="432"/>
                  </a:lnTo>
                  <a:lnTo>
                    <a:pt x="170" y="432"/>
                  </a:lnTo>
                  <a:lnTo>
                    <a:pt x="169" y="451"/>
                  </a:lnTo>
                  <a:lnTo>
                    <a:pt x="151" y="451"/>
                  </a:lnTo>
                  <a:lnTo>
                    <a:pt x="150" y="470"/>
                  </a:lnTo>
                  <a:lnTo>
                    <a:pt x="131" y="471"/>
                  </a:lnTo>
                  <a:lnTo>
                    <a:pt x="131" y="489"/>
                  </a:lnTo>
                  <a:lnTo>
                    <a:pt x="112" y="490"/>
                  </a:lnTo>
                  <a:lnTo>
                    <a:pt x="112" y="508"/>
                  </a:lnTo>
                  <a:lnTo>
                    <a:pt x="94" y="508"/>
                  </a:lnTo>
                  <a:lnTo>
                    <a:pt x="93" y="528"/>
                  </a:lnTo>
                  <a:lnTo>
                    <a:pt x="75" y="528"/>
                  </a:lnTo>
                  <a:lnTo>
                    <a:pt x="74" y="546"/>
                  </a:lnTo>
                  <a:lnTo>
                    <a:pt x="55" y="547"/>
                  </a:lnTo>
                  <a:lnTo>
                    <a:pt x="54" y="565"/>
                  </a:lnTo>
                  <a:lnTo>
                    <a:pt x="36" y="566"/>
                  </a:lnTo>
                  <a:lnTo>
                    <a:pt x="36" y="584"/>
                  </a:lnTo>
                  <a:lnTo>
                    <a:pt x="12" y="585"/>
                  </a:lnTo>
                  <a:lnTo>
                    <a:pt x="0" y="572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D290653F-A86D-4898-BBEF-3052520EF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97" y="2674575"/>
              <a:ext cx="930693" cy="932099"/>
            </a:xfrm>
            <a:custGeom>
              <a:avLst/>
              <a:gdLst/>
              <a:ahLst/>
              <a:cxnLst>
                <a:cxn ang="0">
                  <a:pos x="613" y="0"/>
                </a:cxn>
                <a:cxn ang="0">
                  <a:pos x="662" y="48"/>
                </a:cxn>
                <a:cxn ang="0">
                  <a:pos x="47" y="663"/>
                </a:cxn>
                <a:cxn ang="0">
                  <a:pos x="0" y="614"/>
                </a:cxn>
                <a:cxn ang="0">
                  <a:pos x="613" y="0"/>
                </a:cxn>
              </a:cxnLst>
              <a:rect l="0" t="0" r="r" b="b"/>
              <a:pathLst>
                <a:path w="662" h="663">
                  <a:moveTo>
                    <a:pt x="613" y="0"/>
                  </a:moveTo>
                  <a:lnTo>
                    <a:pt x="662" y="48"/>
                  </a:lnTo>
                  <a:lnTo>
                    <a:pt x="47" y="663"/>
                  </a:lnTo>
                  <a:lnTo>
                    <a:pt x="0" y="614"/>
                  </a:lnTo>
                  <a:lnTo>
                    <a:pt x="6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C57DB190-F1E6-4437-9181-7D7377F5E6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5150" y="1694677"/>
              <a:ext cx="915229" cy="918040"/>
            </a:xfrm>
            <a:custGeom>
              <a:avLst/>
              <a:gdLst/>
              <a:ahLst/>
              <a:cxnLst>
                <a:cxn ang="0">
                  <a:pos x="508" y="0"/>
                </a:cxn>
                <a:cxn ang="0">
                  <a:pos x="651" y="144"/>
                </a:cxn>
                <a:cxn ang="0">
                  <a:pos x="143" y="653"/>
                </a:cxn>
                <a:cxn ang="0">
                  <a:pos x="0" y="509"/>
                </a:cxn>
                <a:cxn ang="0">
                  <a:pos x="508" y="0"/>
                </a:cxn>
              </a:cxnLst>
              <a:rect l="0" t="0" r="r" b="b"/>
              <a:pathLst>
                <a:path w="651" h="653">
                  <a:moveTo>
                    <a:pt x="508" y="0"/>
                  </a:moveTo>
                  <a:lnTo>
                    <a:pt x="651" y="144"/>
                  </a:lnTo>
                  <a:lnTo>
                    <a:pt x="143" y="653"/>
                  </a:lnTo>
                  <a:lnTo>
                    <a:pt x="0" y="509"/>
                  </a:lnTo>
                  <a:lnTo>
                    <a:pt x="508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BB66FEBF-E834-4189-B21B-B263D2BC1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2155" y="1794494"/>
              <a:ext cx="818222" cy="818222"/>
            </a:xfrm>
            <a:custGeom>
              <a:avLst/>
              <a:gdLst/>
              <a:ahLst/>
              <a:cxnLst>
                <a:cxn ang="0">
                  <a:pos x="509" y="0"/>
                </a:cxn>
                <a:cxn ang="0">
                  <a:pos x="582" y="73"/>
                </a:cxn>
                <a:cxn ang="0">
                  <a:pos x="74" y="582"/>
                </a:cxn>
                <a:cxn ang="0">
                  <a:pos x="0" y="509"/>
                </a:cxn>
                <a:cxn ang="0">
                  <a:pos x="509" y="0"/>
                </a:cxn>
              </a:cxnLst>
              <a:rect l="0" t="0" r="r" b="b"/>
              <a:pathLst>
                <a:path w="582" h="582">
                  <a:moveTo>
                    <a:pt x="509" y="0"/>
                  </a:moveTo>
                  <a:lnTo>
                    <a:pt x="582" y="73"/>
                  </a:lnTo>
                  <a:lnTo>
                    <a:pt x="74" y="582"/>
                  </a:lnTo>
                  <a:lnTo>
                    <a:pt x="0" y="509"/>
                  </a:lnTo>
                  <a:lnTo>
                    <a:pt x="509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44313F48-B467-405D-8995-793A23F24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8408" y="1676400"/>
              <a:ext cx="251653" cy="25305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79" y="167"/>
                </a:cxn>
                <a:cxn ang="0">
                  <a:pos x="166" y="180"/>
                </a:cxn>
                <a:cxn ang="0">
                  <a:pos x="0" y="13"/>
                </a:cxn>
                <a:cxn ang="0">
                  <a:pos x="12" y="0"/>
                </a:cxn>
              </a:cxnLst>
              <a:rect l="0" t="0" r="r" b="b"/>
              <a:pathLst>
                <a:path w="179" h="180">
                  <a:moveTo>
                    <a:pt x="12" y="0"/>
                  </a:moveTo>
                  <a:lnTo>
                    <a:pt x="179" y="167"/>
                  </a:lnTo>
                  <a:lnTo>
                    <a:pt x="166" y="180"/>
                  </a:lnTo>
                  <a:lnTo>
                    <a:pt x="0" y="1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26220B49-6456-4078-93F7-C26B181F6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0878" y="1790277"/>
              <a:ext cx="139183" cy="13918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99" y="86"/>
                </a:cxn>
                <a:cxn ang="0">
                  <a:pos x="86" y="99"/>
                </a:cxn>
                <a:cxn ang="0">
                  <a:pos x="0" y="13"/>
                </a:cxn>
                <a:cxn ang="0">
                  <a:pos x="13" y="0"/>
                </a:cxn>
              </a:cxnLst>
              <a:rect l="0" t="0" r="r" b="b"/>
              <a:pathLst>
                <a:path w="99" h="99">
                  <a:moveTo>
                    <a:pt x="13" y="0"/>
                  </a:moveTo>
                  <a:lnTo>
                    <a:pt x="99" y="86"/>
                  </a:lnTo>
                  <a:lnTo>
                    <a:pt x="86" y="99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AAF05A6C-0463-4B77-BDD2-F19817EAD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9496" y="1698894"/>
              <a:ext cx="150430" cy="150430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7" y="95"/>
                </a:cxn>
                <a:cxn ang="0">
                  <a:pos x="94" y="107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107" h="107">
                  <a:moveTo>
                    <a:pt x="13" y="0"/>
                  </a:moveTo>
                  <a:lnTo>
                    <a:pt x="107" y="95"/>
                  </a:lnTo>
                  <a:lnTo>
                    <a:pt x="94" y="10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1A14FD01-7CE7-4764-AFD3-185DE373A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1068" y="2188141"/>
              <a:ext cx="348658" cy="347253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248" y="233"/>
                </a:cxn>
                <a:cxn ang="0">
                  <a:pos x="233" y="247"/>
                </a:cxn>
                <a:cxn ang="0">
                  <a:pos x="0" y="14"/>
                </a:cxn>
                <a:cxn ang="0">
                  <a:pos x="15" y="0"/>
                </a:cxn>
              </a:cxnLst>
              <a:rect l="0" t="0" r="r" b="b"/>
              <a:pathLst>
                <a:path w="248" h="247">
                  <a:moveTo>
                    <a:pt x="15" y="0"/>
                  </a:moveTo>
                  <a:lnTo>
                    <a:pt x="248" y="233"/>
                  </a:lnTo>
                  <a:lnTo>
                    <a:pt x="233" y="247"/>
                  </a:lnTo>
                  <a:lnTo>
                    <a:pt x="0" y="1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13BAF0D0-61C5-4701-BCAC-F51730E4B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38" y="2347005"/>
              <a:ext cx="188388" cy="188388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34" y="120"/>
                </a:cxn>
                <a:cxn ang="0">
                  <a:pos x="119" y="134"/>
                </a:cxn>
                <a:cxn ang="0">
                  <a:pos x="0" y="15"/>
                </a:cxn>
                <a:cxn ang="0">
                  <a:pos x="15" y="0"/>
                </a:cxn>
              </a:cxnLst>
              <a:rect l="0" t="0" r="r" b="b"/>
              <a:pathLst>
                <a:path w="134" h="134">
                  <a:moveTo>
                    <a:pt x="15" y="0"/>
                  </a:moveTo>
                  <a:lnTo>
                    <a:pt x="134" y="120"/>
                  </a:lnTo>
                  <a:lnTo>
                    <a:pt x="119" y="134"/>
                  </a:lnTo>
                  <a:lnTo>
                    <a:pt x="0" y="1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5" name="Freeform 25">
              <a:extLst>
                <a:ext uri="{FF2B5EF4-FFF2-40B4-BE49-F238E27FC236}">
                  <a16:creationId xmlns:a16="http://schemas.microsoft.com/office/drawing/2014/main" id="{D034B857-1E6A-4FE6-9B6A-3260DEFE9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520" y="2186735"/>
              <a:ext cx="289611" cy="28820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206" y="175"/>
                </a:cxn>
                <a:cxn ang="0">
                  <a:pos x="175" y="205"/>
                </a:cxn>
                <a:cxn ang="0">
                  <a:pos x="0" y="30"/>
                </a:cxn>
                <a:cxn ang="0">
                  <a:pos x="32" y="0"/>
                </a:cxn>
              </a:cxnLst>
              <a:rect l="0" t="0" r="r" b="b"/>
              <a:pathLst>
                <a:path w="206" h="205">
                  <a:moveTo>
                    <a:pt x="32" y="0"/>
                  </a:moveTo>
                  <a:lnTo>
                    <a:pt x="206" y="175"/>
                  </a:lnTo>
                  <a:lnTo>
                    <a:pt x="175" y="205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6" name="Freeform 26">
              <a:extLst>
                <a:ext uri="{FF2B5EF4-FFF2-40B4-BE49-F238E27FC236}">
                  <a16:creationId xmlns:a16="http://schemas.microsoft.com/office/drawing/2014/main" id="{87D0E4AD-E136-48A7-9864-D3236F903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2426" y="2306234"/>
              <a:ext cx="168706" cy="168706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20" y="90"/>
                </a:cxn>
                <a:cxn ang="0">
                  <a:pos x="89" y="120"/>
                </a:cxn>
                <a:cxn ang="0">
                  <a:pos x="0" y="30"/>
                </a:cxn>
                <a:cxn ang="0">
                  <a:pos x="30" y="0"/>
                </a:cxn>
              </a:cxnLst>
              <a:rect l="0" t="0" r="r" b="b"/>
              <a:pathLst>
                <a:path w="120" h="120">
                  <a:moveTo>
                    <a:pt x="30" y="0"/>
                  </a:moveTo>
                  <a:lnTo>
                    <a:pt x="120" y="90"/>
                  </a:lnTo>
                  <a:lnTo>
                    <a:pt x="89" y="12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5EEF9412-1EAD-4ED0-AEC6-F2D905303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787" y="3303004"/>
              <a:ext cx="306482" cy="306482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218" y="175"/>
                </a:cxn>
                <a:cxn ang="0">
                  <a:pos x="175" y="218"/>
                </a:cxn>
                <a:cxn ang="0">
                  <a:pos x="0" y="44"/>
                </a:cxn>
                <a:cxn ang="0">
                  <a:pos x="44" y="0"/>
                </a:cxn>
              </a:cxnLst>
              <a:rect l="0" t="0" r="r" b="b"/>
              <a:pathLst>
                <a:path w="218" h="218">
                  <a:moveTo>
                    <a:pt x="44" y="0"/>
                  </a:moveTo>
                  <a:lnTo>
                    <a:pt x="218" y="175"/>
                  </a:lnTo>
                  <a:lnTo>
                    <a:pt x="175" y="218"/>
                  </a:lnTo>
                  <a:lnTo>
                    <a:pt x="0" y="44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13A9901F-C99A-4303-B71B-6AC555A14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928" y="3322687"/>
              <a:ext cx="347253" cy="35006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5"/>
                </a:cxn>
                <a:cxn ang="0">
                  <a:pos x="213" y="249"/>
                </a:cxn>
                <a:cxn ang="0">
                  <a:pos x="0" y="34"/>
                </a:cxn>
                <a:cxn ang="0">
                  <a:pos x="33" y="0"/>
                </a:cxn>
              </a:cxnLst>
              <a:rect l="0" t="0" r="r" b="b"/>
              <a:pathLst>
                <a:path w="247" h="249">
                  <a:moveTo>
                    <a:pt x="33" y="0"/>
                  </a:moveTo>
                  <a:lnTo>
                    <a:pt x="247" y="215"/>
                  </a:lnTo>
                  <a:lnTo>
                    <a:pt x="213" y="249"/>
                  </a:lnTo>
                  <a:lnTo>
                    <a:pt x="0" y="3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B0599B4F-09DD-4D90-8F94-E7F1CC8D5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886" y="2175488"/>
              <a:ext cx="1455087" cy="1459304"/>
            </a:xfrm>
            <a:custGeom>
              <a:avLst/>
              <a:gdLst/>
              <a:ahLst/>
              <a:cxnLst>
                <a:cxn ang="0">
                  <a:pos x="757" y="0"/>
                </a:cxn>
                <a:cxn ang="0">
                  <a:pos x="1035" y="279"/>
                </a:cxn>
                <a:cxn ang="0">
                  <a:pos x="277" y="1038"/>
                </a:cxn>
                <a:cxn ang="0">
                  <a:pos x="0" y="759"/>
                </a:cxn>
                <a:cxn ang="0">
                  <a:pos x="757" y="0"/>
                </a:cxn>
              </a:cxnLst>
              <a:rect l="0" t="0" r="r" b="b"/>
              <a:pathLst>
                <a:path w="1035" h="1038">
                  <a:moveTo>
                    <a:pt x="757" y="0"/>
                  </a:moveTo>
                  <a:lnTo>
                    <a:pt x="1035" y="279"/>
                  </a:lnTo>
                  <a:lnTo>
                    <a:pt x="277" y="1038"/>
                  </a:lnTo>
                  <a:lnTo>
                    <a:pt x="0" y="759"/>
                  </a:lnTo>
                  <a:lnTo>
                    <a:pt x="7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3D36A7A9-AA0C-4DA2-A4BA-C8675C22C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8546" y="4676549"/>
              <a:ext cx="223535" cy="222129"/>
            </a:xfrm>
            <a:custGeom>
              <a:avLst/>
              <a:gdLst/>
              <a:ahLst/>
              <a:cxnLst>
                <a:cxn ang="0">
                  <a:pos x="85" y="0"/>
                </a:cxn>
                <a:cxn ang="0">
                  <a:pos x="159" y="73"/>
                </a:cxn>
                <a:cxn ang="0">
                  <a:pos x="74" y="158"/>
                </a:cxn>
                <a:cxn ang="0">
                  <a:pos x="0" y="85"/>
                </a:cxn>
                <a:cxn ang="0">
                  <a:pos x="85" y="0"/>
                </a:cxn>
              </a:cxnLst>
              <a:rect l="0" t="0" r="r" b="b"/>
              <a:pathLst>
                <a:path w="159" h="158">
                  <a:moveTo>
                    <a:pt x="85" y="0"/>
                  </a:moveTo>
                  <a:lnTo>
                    <a:pt x="159" y="73"/>
                  </a:lnTo>
                  <a:lnTo>
                    <a:pt x="74" y="158"/>
                  </a:lnTo>
                  <a:lnTo>
                    <a:pt x="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8DA5A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B18A708D-8510-4048-B54E-C0B71ADB2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471" y="4114197"/>
              <a:ext cx="612964" cy="604529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148" y="1"/>
                </a:cxn>
                <a:cxn ang="0">
                  <a:pos x="177" y="7"/>
                </a:cxn>
                <a:cxn ang="0">
                  <a:pos x="207" y="19"/>
                </a:cxn>
                <a:cxn ang="0">
                  <a:pos x="238" y="35"/>
                </a:cxn>
                <a:cxn ang="0">
                  <a:pos x="268" y="55"/>
                </a:cxn>
                <a:cxn ang="0">
                  <a:pos x="299" y="79"/>
                </a:cxn>
                <a:cxn ang="0">
                  <a:pos x="328" y="106"/>
                </a:cxn>
                <a:cxn ang="0">
                  <a:pos x="355" y="136"/>
                </a:cxn>
                <a:cxn ang="0">
                  <a:pos x="378" y="164"/>
                </a:cxn>
                <a:cxn ang="0">
                  <a:pos x="398" y="193"/>
                </a:cxn>
                <a:cxn ang="0">
                  <a:pos x="414" y="223"/>
                </a:cxn>
                <a:cxn ang="0">
                  <a:pos x="426" y="251"/>
                </a:cxn>
                <a:cxn ang="0">
                  <a:pos x="433" y="279"/>
                </a:cxn>
                <a:cxn ang="0">
                  <a:pos x="436" y="306"/>
                </a:cxn>
                <a:cxn ang="0">
                  <a:pos x="434" y="332"/>
                </a:cxn>
                <a:cxn ang="0">
                  <a:pos x="428" y="357"/>
                </a:cxn>
                <a:cxn ang="0">
                  <a:pos x="422" y="369"/>
                </a:cxn>
                <a:cxn ang="0">
                  <a:pos x="415" y="380"/>
                </a:cxn>
                <a:cxn ang="0">
                  <a:pos x="405" y="391"/>
                </a:cxn>
                <a:cxn ang="0">
                  <a:pos x="391" y="403"/>
                </a:cxn>
                <a:cxn ang="0">
                  <a:pos x="371" y="415"/>
                </a:cxn>
                <a:cxn ang="0">
                  <a:pos x="348" y="424"/>
                </a:cxn>
                <a:cxn ang="0">
                  <a:pos x="324" y="428"/>
                </a:cxn>
                <a:cxn ang="0">
                  <a:pos x="299" y="430"/>
                </a:cxn>
                <a:cxn ang="0">
                  <a:pos x="271" y="427"/>
                </a:cxn>
                <a:cxn ang="0">
                  <a:pos x="244" y="421"/>
                </a:cxn>
                <a:cxn ang="0">
                  <a:pos x="214" y="411"/>
                </a:cxn>
                <a:cxn ang="0">
                  <a:pos x="186" y="398"/>
                </a:cxn>
                <a:cxn ang="0">
                  <a:pos x="158" y="380"/>
                </a:cxn>
                <a:cxn ang="0">
                  <a:pos x="129" y="358"/>
                </a:cxn>
                <a:cxn ang="0">
                  <a:pos x="102" y="334"/>
                </a:cxn>
                <a:cxn ang="0">
                  <a:pos x="79" y="308"/>
                </a:cxn>
                <a:cxn ang="0">
                  <a:pos x="58" y="281"/>
                </a:cxn>
                <a:cxn ang="0">
                  <a:pos x="40" y="255"/>
                </a:cxn>
                <a:cxn ang="0">
                  <a:pos x="26" y="227"/>
                </a:cxn>
                <a:cxn ang="0">
                  <a:pos x="15" y="200"/>
                </a:cxn>
                <a:cxn ang="0">
                  <a:pos x="7" y="172"/>
                </a:cxn>
                <a:cxn ang="0">
                  <a:pos x="2" y="147"/>
                </a:cxn>
                <a:cxn ang="0">
                  <a:pos x="0" y="121"/>
                </a:cxn>
                <a:cxn ang="0">
                  <a:pos x="3" y="98"/>
                </a:cxn>
                <a:cxn ang="0">
                  <a:pos x="8" y="76"/>
                </a:cxn>
                <a:cxn ang="0">
                  <a:pos x="18" y="57"/>
                </a:cxn>
                <a:cxn ang="0">
                  <a:pos x="31" y="40"/>
                </a:cxn>
                <a:cxn ang="0">
                  <a:pos x="51" y="23"/>
                </a:cxn>
                <a:cxn ang="0">
                  <a:pos x="72" y="11"/>
                </a:cxn>
                <a:cxn ang="0">
                  <a:pos x="94" y="4"/>
                </a:cxn>
                <a:cxn ang="0">
                  <a:pos x="118" y="0"/>
                </a:cxn>
              </a:cxnLst>
              <a:rect l="0" t="0" r="r" b="b"/>
              <a:pathLst>
                <a:path w="436" h="430">
                  <a:moveTo>
                    <a:pt x="118" y="0"/>
                  </a:moveTo>
                  <a:lnTo>
                    <a:pt x="148" y="1"/>
                  </a:lnTo>
                  <a:lnTo>
                    <a:pt x="177" y="7"/>
                  </a:lnTo>
                  <a:lnTo>
                    <a:pt x="207" y="19"/>
                  </a:lnTo>
                  <a:lnTo>
                    <a:pt x="238" y="35"/>
                  </a:lnTo>
                  <a:lnTo>
                    <a:pt x="268" y="55"/>
                  </a:lnTo>
                  <a:lnTo>
                    <a:pt x="299" y="79"/>
                  </a:lnTo>
                  <a:lnTo>
                    <a:pt x="328" y="106"/>
                  </a:lnTo>
                  <a:lnTo>
                    <a:pt x="355" y="136"/>
                  </a:lnTo>
                  <a:lnTo>
                    <a:pt x="378" y="164"/>
                  </a:lnTo>
                  <a:lnTo>
                    <a:pt x="398" y="193"/>
                  </a:lnTo>
                  <a:lnTo>
                    <a:pt x="414" y="223"/>
                  </a:lnTo>
                  <a:lnTo>
                    <a:pt x="426" y="251"/>
                  </a:lnTo>
                  <a:lnTo>
                    <a:pt x="433" y="279"/>
                  </a:lnTo>
                  <a:lnTo>
                    <a:pt x="436" y="306"/>
                  </a:lnTo>
                  <a:lnTo>
                    <a:pt x="434" y="332"/>
                  </a:lnTo>
                  <a:lnTo>
                    <a:pt x="428" y="357"/>
                  </a:lnTo>
                  <a:lnTo>
                    <a:pt x="422" y="369"/>
                  </a:lnTo>
                  <a:lnTo>
                    <a:pt x="415" y="380"/>
                  </a:lnTo>
                  <a:lnTo>
                    <a:pt x="405" y="391"/>
                  </a:lnTo>
                  <a:lnTo>
                    <a:pt x="391" y="403"/>
                  </a:lnTo>
                  <a:lnTo>
                    <a:pt x="371" y="415"/>
                  </a:lnTo>
                  <a:lnTo>
                    <a:pt x="348" y="424"/>
                  </a:lnTo>
                  <a:lnTo>
                    <a:pt x="324" y="428"/>
                  </a:lnTo>
                  <a:lnTo>
                    <a:pt x="299" y="430"/>
                  </a:lnTo>
                  <a:lnTo>
                    <a:pt x="271" y="427"/>
                  </a:lnTo>
                  <a:lnTo>
                    <a:pt x="244" y="421"/>
                  </a:lnTo>
                  <a:lnTo>
                    <a:pt x="214" y="411"/>
                  </a:lnTo>
                  <a:lnTo>
                    <a:pt x="186" y="398"/>
                  </a:lnTo>
                  <a:lnTo>
                    <a:pt x="158" y="380"/>
                  </a:lnTo>
                  <a:lnTo>
                    <a:pt x="129" y="358"/>
                  </a:lnTo>
                  <a:lnTo>
                    <a:pt x="102" y="334"/>
                  </a:lnTo>
                  <a:lnTo>
                    <a:pt x="79" y="308"/>
                  </a:lnTo>
                  <a:lnTo>
                    <a:pt x="58" y="281"/>
                  </a:lnTo>
                  <a:lnTo>
                    <a:pt x="40" y="255"/>
                  </a:lnTo>
                  <a:lnTo>
                    <a:pt x="26" y="227"/>
                  </a:lnTo>
                  <a:lnTo>
                    <a:pt x="15" y="200"/>
                  </a:lnTo>
                  <a:lnTo>
                    <a:pt x="7" y="172"/>
                  </a:lnTo>
                  <a:lnTo>
                    <a:pt x="2" y="147"/>
                  </a:lnTo>
                  <a:lnTo>
                    <a:pt x="0" y="121"/>
                  </a:lnTo>
                  <a:lnTo>
                    <a:pt x="3" y="98"/>
                  </a:lnTo>
                  <a:lnTo>
                    <a:pt x="8" y="76"/>
                  </a:lnTo>
                  <a:lnTo>
                    <a:pt x="18" y="57"/>
                  </a:lnTo>
                  <a:lnTo>
                    <a:pt x="31" y="40"/>
                  </a:lnTo>
                  <a:lnTo>
                    <a:pt x="51" y="23"/>
                  </a:lnTo>
                  <a:lnTo>
                    <a:pt x="72" y="11"/>
                  </a:lnTo>
                  <a:lnTo>
                    <a:pt x="94" y="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7FEB7BA7-BB3D-4F43-89AE-F44C0D44D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9803" y="2747681"/>
              <a:ext cx="625617" cy="627023"/>
            </a:xfrm>
            <a:custGeom>
              <a:avLst/>
              <a:gdLst/>
              <a:ahLst/>
              <a:cxnLst>
                <a:cxn ang="0">
                  <a:pos x="420" y="0"/>
                </a:cxn>
                <a:cxn ang="0">
                  <a:pos x="445" y="25"/>
                </a:cxn>
                <a:cxn ang="0">
                  <a:pos x="25" y="446"/>
                </a:cxn>
                <a:cxn ang="0">
                  <a:pos x="0" y="421"/>
                </a:cxn>
                <a:cxn ang="0">
                  <a:pos x="420" y="0"/>
                </a:cxn>
              </a:cxnLst>
              <a:rect l="0" t="0" r="r" b="b"/>
              <a:pathLst>
                <a:path w="445" h="446">
                  <a:moveTo>
                    <a:pt x="420" y="0"/>
                  </a:moveTo>
                  <a:lnTo>
                    <a:pt x="445" y="25"/>
                  </a:lnTo>
                  <a:lnTo>
                    <a:pt x="25" y="446"/>
                  </a:lnTo>
                  <a:lnTo>
                    <a:pt x="0" y="421"/>
                  </a:lnTo>
                  <a:lnTo>
                    <a:pt x="42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F9162BA8-97A0-4942-B54A-D5DCBB3F9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480" y="2909358"/>
              <a:ext cx="638270" cy="639676"/>
            </a:xfrm>
            <a:custGeom>
              <a:avLst/>
              <a:gdLst/>
              <a:ahLst/>
              <a:cxnLst>
                <a:cxn ang="0">
                  <a:pos x="412" y="0"/>
                </a:cxn>
                <a:cxn ang="0">
                  <a:pos x="454" y="41"/>
                </a:cxn>
                <a:cxn ang="0">
                  <a:pos x="41" y="455"/>
                </a:cxn>
                <a:cxn ang="0">
                  <a:pos x="0" y="413"/>
                </a:cxn>
                <a:cxn ang="0">
                  <a:pos x="412" y="0"/>
                </a:cxn>
              </a:cxnLst>
              <a:rect l="0" t="0" r="r" b="b"/>
              <a:pathLst>
                <a:path w="454" h="455">
                  <a:moveTo>
                    <a:pt x="412" y="0"/>
                  </a:moveTo>
                  <a:lnTo>
                    <a:pt x="454" y="41"/>
                  </a:lnTo>
                  <a:lnTo>
                    <a:pt x="41" y="455"/>
                  </a:lnTo>
                  <a:lnTo>
                    <a:pt x="0" y="413"/>
                  </a:lnTo>
                  <a:lnTo>
                    <a:pt x="41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842E706B-CE23-4249-8AA2-F3EE9A02AB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892" y="2768770"/>
              <a:ext cx="749335" cy="750740"/>
            </a:xfrm>
            <a:custGeom>
              <a:avLst/>
              <a:gdLst/>
              <a:ahLst/>
              <a:cxnLst>
                <a:cxn ang="0">
                  <a:pos x="421" y="0"/>
                </a:cxn>
                <a:cxn ang="0">
                  <a:pos x="533" y="113"/>
                </a:cxn>
                <a:cxn ang="0">
                  <a:pos x="112" y="534"/>
                </a:cxn>
                <a:cxn ang="0">
                  <a:pos x="0" y="422"/>
                </a:cxn>
                <a:cxn ang="0">
                  <a:pos x="421" y="0"/>
                </a:cxn>
              </a:cxnLst>
              <a:rect l="0" t="0" r="r" b="b"/>
              <a:pathLst>
                <a:path w="533" h="534">
                  <a:moveTo>
                    <a:pt x="421" y="0"/>
                  </a:moveTo>
                  <a:lnTo>
                    <a:pt x="533" y="113"/>
                  </a:lnTo>
                  <a:lnTo>
                    <a:pt x="112" y="534"/>
                  </a:lnTo>
                  <a:lnTo>
                    <a:pt x="0" y="422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D7E8699C-14E9-46DD-A1F4-26F2B08B0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90799" y="2961924"/>
              <a:ext cx="2363285" cy="2305644"/>
            </a:xfrm>
            <a:custGeom>
              <a:avLst/>
              <a:gdLst/>
              <a:ahLst/>
              <a:cxnLst>
                <a:cxn ang="0">
                  <a:pos x="1593" y="169"/>
                </a:cxn>
                <a:cxn ang="0">
                  <a:pos x="1639" y="291"/>
                </a:cxn>
                <a:cxn ang="0">
                  <a:pos x="1668" y="416"/>
                </a:cxn>
                <a:cxn ang="0">
                  <a:pos x="1681" y="543"/>
                </a:cxn>
                <a:cxn ang="0">
                  <a:pos x="1676" y="672"/>
                </a:cxn>
                <a:cxn ang="0">
                  <a:pos x="1651" y="801"/>
                </a:cxn>
                <a:cxn ang="0">
                  <a:pos x="1605" y="931"/>
                </a:cxn>
                <a:cxn ang="0">
                  <a:pos x="1539" y="1060"/>
                </a:cxn>
                <a:cxn ang="0">
                  <a:pos x="1450" y="1189"/>
                </a:cxn>
                <a:cxn ang="0">
                  <a:pos x="1337" y="1315"/>
                </a:cxn>
                <a:cxn ang="0">
                  <a:pos x="1216" y="1422"/>
                </a:cxn>
                <a:cxn ang="0">
                  <a:pos x="1091" y="1507"/>
                </a:cxn>
                <a:cxn ang="0">
                  <a:pos x="960" y="1570"/>
                </a:cxn>
                <a:cxn ang="0">
                  <a:pos x="827" y="1613"/>
                </a:cxn>
                <a:cxn ang="0">
                  <a:pos x="693" y="1636"/>
                </a:cxn>
                <a:cxn ang="0">
                  <a:pos x="559" y="1640"/>
                </a:cxn>
                <a:cxn ang="0">
                  <a:pos x="427" y="1623"/>
                </a:cxn>
                <a:cxn ang="0">
                  <a:pos x="298" y="1589"/>
                </a:cxn>
                <a:cxn ang="0">
                  <a:pos x="174" y="1537"/>
                </a:cxn>
                <a:cxn ang="0">
                  <a:pos x="56" y="1466"/>
                </a:cxn>
                <a:cxn ang="0">
                  <a:pos x="406" y="1019"/>
                </a:cxn>
                <a:cxn ang="0">
                  <a:pos x="669" y="1279"/>
                </a:cxn>
                <a:cxn ang="0">
                  <a:pos x="721" y="1307"/>
                </a:cxn>
                <a:cxn ang="0">
                  <a:pos x="777" y="1319"/>
                </a:cxn>
                <a:cxn ang="0">
                  <a:pos x="835" y="1315"/>
                </a:cxn>
                <a:cxn ang="0">
                  <a:pos x="889" y="1295"/>
                </a:cxn>
                <a:cxn ang="0">
                  <a:pos x="937" y="1259"/>
                </a:cxn>
                <a:cxn ang="0">
                  <a:pos x="1268" y="924"/>
                </a:cxn>
                <a:cxn ang="0">
                  <a:pos x="1296" y="872"/>
                </a:cxn>
                <a:cxn ang="0">
                  <a:pos x="1308" y="817"/>
                </a:cxn>
                <a:cxn ang="0">
                  <a:pos x="1304" y="759"/>
                </a:cxn>
                <a:cxn ang="0">
                  <a:pos x="1284" y="705"/>
                </a:cxn>
                <a:cxn ang="0">
                  <a:pos x="1248" y="656"/>
                </a:cxn>
                <a:cxn ang="0">
                  <a:pos x="1424" y="0"/>
                </a:cxn>
              </a:cxnLst>
              <a:rect l="0" t="0" r="r" b="b"/>
              <a:pathLst>
                <a:path w="1681" h="1640">
                  <a:moveTo>
                    <a:pt x="1424" y="0"/>
                  </a:moveTo>
                  <a:lnTo>
                    <a:pt x="1593" y="169"/>
                  </a:lnTo>
                  <a:lnTo>
                    <a:pt x="1618" y="230"/>
                  </a:lnTo>
                  <a:lnTo>
                    <a:pt x="1639" y="291"/>
                  </a:lnTo>
                  <a:lnTo>
                    <a:pt x="1656" y="354"/>
                  </a:lnTo>
                  <a:lnTo>
                    <a:pt x="1668" y="416"/>
                  </a:lnTo>
                  <a:lnTo>
                    <a:pt x="1677" y="479"/>
                  </a:lnTo>
                  <a:lnTo>
                    <a:pt x="1681" y="543"/>
                  </a:lnTo>
                  <a:lnTo>
                    <a:pt x="1680" y="608"/>
                  </a:lnTo>
                  <a:lnTo>
                    <a:pt x="1676" y="672"/>
                  </a:lnTo>
                  <a:lnTo>
                    <a:pt x="1666" y="737"/>
                  </a:lnTo>
                  <a:lnTo>
                    <a:pt x="1651" y="801"/>
                  </a:lnTo>
                  <a:lnTo>
                    <a:pt x="1631" y="866"/>
                  </a:lnTo>
                  <a:lnTo>
                    <a:pt x="1605" y="931"/>
                  </a:lnTo>
                  <a:lnTo>
                    <a:pt x="1575" y="996"/>
                  </a:lnTo>
                  <a:lnTo>
                    <a:pt x="1539" y="1060"/>
                  </a:lnTo>
                  <a:lnTo>
                    <a:pt x="1497" y="1125"/>
                  </a:lnTo>
                  <a:lnTo>
                    <a:pt x="1450" y="1189"/>
                  </a:lnTo>
                  <a:lnTo>
                    <a:pt x="1397" y="1252"/>
                  </a:lnTo>
                  <a:lnTo>
                    <a:pt x="1337" y="1315"/>
                  </a:lnTo>
                  <a:lnTo>
                    <a:pt x="1278" y="1371"/>
                  </a:lnTo>
                  <a:lnTo>
                    <a:pt x="1216" y="1422"/>
                  </a:lnTo>
                  <a:lnTo>
                    <a:pt x="1154" y="1466"/>
                  </a:lnTo>
                  <a:lnTo>
                    <a:pt x="1091" y="1507"/>
                  </a:lnTo>
                  <a:lnTo>
                    <a:pt x="1026" y="1541"/>
                  </a:lnTo>
                  <a:lnTo>
                    <a:pt x="960" y="1570"/>
                  </a:lnTo>
                  <a:lnTo>
                    <a:pt x="894" y="1594"/>
                  </a:lnTo>
                  <a:lnTo>
                    <a:pt x="827" y="1613"/>
                  </a:lnTo>
                  <a:lnTo>
                    <a:pt x="760" y="1627"/>
                  </a:lnTo>
                  <a:lnTo>
                    <a:pt x="693" y="1636"/>
                  </a:lnTo>
                  <a:lnTo>
                    <a:pt x="626" y="1640"/>
                  </a:lnTo>
                  <a:lnTo>
                    <a:pt x="559" y="1640"/>
                  </a:lnTo>
                  <a:lnTo>
                    <a:pt x="493" y="1634"/>
                  </a:lnTo>
                  <a:lnTo>
                    <a:pt x="427" y="1623"/>
                  </a:lnTo>
                  <a:lnTo>
                    <a:pt x="362" y="1609"/>
                  </a:lnTo>
                  <a:lnTo>
                    <a:pt x="298" y="1589"/>
                  </a:lnTo>
                  <a:lnTo>
                    <a:pt x="235" y="1565"/>
                  </a:lnTo>
                  <a:lnTo>
                    <a:pt x="174" y="1537"/>
                  </a:lnTo>
                  <a:lnTo>
                    <a:pt x="114" y="1504"/>
                  </a:lnTo>
                  <a:lnTo>
                    <a:pt x="56" y="1466"/>
                  </a:lnTo>
                  <a:lnTo>
                    <a:pt x="0" y="1425"/>
                  </a:lnTo>
                  <a:lnTo>
                    <a:pt x="406" y="1019"/>
                  </a:lnTo>
                  <a:lnTo>
                    <a:pt x="646" y="1259"/>
                  </a:lnTo>
                  <a:lnTo>
                    <a:pt x="669" y="1279"/>
                  </a:lnTo>
                  <a:lnTo>
                    <a:pt x="694" y="1295"/>
                  </a:lnTo>
                  <a:lnTo>
                    <a:pt x="721" y="1307"/>
                  </a:lnTo>
                  <a:lnTo>
                    <a:pt x="748" y="1315"/>
                  </a:lnTo>
                  <a:lnTo>
                    <a:pt x="777" y="1319"/>
                  </a:lnTo>
                  <a:lnTo>
                    <a:pt x="806" y="1319"/>
                  </a:lnTo>
                  <a:lnTo>
                    <a:pt x="835" y="1315"/>
                  </a:lnTo>
                  <a:lnTo>
                    <a:pt x="862" y="1307"/>
                  </a:lnTo>
                  <a:lnTo>
                    <a:pt x="889" y="1295"/>
                  </a:lnTo>
                  <a:lnTo>
                    <a:pt x="914" y="1279"/>
                  </a:lnTo>
                  <a:lnTo>
                    <a:pt x="937" y="1259"/>
                  </a:lnTo>
                  <a:lnTo>
                    <a:pt x="1248" y="947"/>
                  </a:lnTo>
                  <a:lnTo>
                    <a:pt x="1268" y="924"/>
                  </a:lnTo>
                  <a:lnTo>
                    <a:pt x="1284" y="899"/>
                  </a:lnTo>
                  <a:lnTo>
                    <a:pt x="1296" y="872"/>
                  </a:lnTo>
                  <a:lnTo>
                    <a:pt x="1304" y="845"/>
                  </a:lnTo>
                  <a:lnTo>
                    <a:pt x="1308" y="817"/>
                  </a:lnTo>
                  <a:lnTo>
                    <a:pt x="1308" y="787"/>
                  </a:lnTo>
                  <a:lnTo>
                    <a:pt x="1304" y="759"/>
                  </a:lnTo>
                  <a:lnTo>
                    <a:pt x="1296" y="731"/>
                  </a:lnTo>
                  <a:lnTo>
                    <a:pt x="1284" y="705"/>
                  </a:lnTo>
                  <a:lnTo>
                    <a:pt x="1268" y="679"/>
                  </a:lnTo>
                  <a:lnTo>
                    <a:pt x="1248" y="656"/>
                  </a:lnTo>
                  <a:lnTo>
                    <a:pt x="1008" y="416"/>
                  </a:lnTo>
                  <a:lnTo>
                    <a:pt x="1424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6" name="Freeform 38">
              <a:extLst>
                <a:ext uri="{FF2B5EF4-FFF2-40B4-BE49-F238E27FC236}">
                  <a16:creationId xmlns:a16="http://schemas.microsoft.com/office/drawing/2014/main" id="{79E8E843-FDDF-4BE0-ABA1-3B57AD1A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281" y="4649838"/>
              <a:ext cx="833688" cy="1133140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37" y="3"/>
                </a:cxn>
                <a:cxn ang="0">
                  <a:pos x="157" y="10"/>
                </a:cxn>
                <a:cxn ang="0">
                  <a:pos x="176" y="21"/>
                </a:cxn>
                <a:cxn ang="0">
                  <a:pos x="193" y="36"/>
                </a:cxn>
                <a:cxn ang="0">
                  <a:pos x="208" y="54"/>
                </a:cxn>
                <a:cxn ang="0">
                  <a:pos x="222" y="72"/>
                </a:cxn>
                <a:cxn ang="0">
                  <a:pos x="233" y="93"/>
                </a:cxn>
                <a:cxn ang="0">
                  <a:pos x="243" y="114"/>
                </a:cxn>
                <a:cxn ang="0">
                  <a:pos x="593" y="806"/>
                </a:cxn>
                <a:cxn ang="0">
                  <a:pos x="0" y="806"/>
                </a:cxn>
                <a:cxn ang="0">
                  <a:pos x="0" y="114"/>
                </a:cxn>
                <a:cxn ang="0">
                  <a:pos x="2" y="91"/>
                </a:cxn>
                <a:cxn ang="0">
                  <a:pos x="9" y="70"/>
                </a:cxn>
                <a:cxn ang="0">
                  <a:pos x="19" y="50"/>
                </a:cxn>
                <a:cxn ang="0">
                  <a:pos x="33" y="33"/>
                </a:cxn>
                <a:cxn ang="0">
                  <a:pos x="50" y="20"/>
                </a:cxn>
                <a:cxn ang="0">
                  <a:pos x="70" y="10"/>
                </a:cxn>
                <a:cxn ang="0">
                  <a:pos x="91" y="2"/>
                </a:cxn>
                <a:cxn ang="0">
                  <a:pos x="114" y="0"/>
                </a:cxn>
              </a:cxnLst>
              <a:rect l="0" t="0" r="r" b="b"/>
              <a:pathLst>
                <a:path w="593" h="806">
                  <a:moveTo>
                    <a:pt x="114" y="0"/>
                  </a:moveTo>
                  <a:lnTo>
                    <a:pt x="137" y="3"/>
                  </a:lnTo>
                  <a:lnTo>
                    <a:pt x="157" y="10"/>
                  </a:lnTo>
                  <a:lnTo>
                    <a:pt x="176" y="21"/>
                  </a:lnTo>
                  <a:lnTo>
                    <a:pt x="193" y="36"/>
                  </a:lnTo>
                  <a:lnTo>
                    <a:pt x="208" y="54"/>
                  </a:lnTo>
                  <a:lnTo>
                    <a:pt x="222" y="72"/>
                  </a:lnTo>
                  <a:lnTo>
                    <a:pt x="233" y="93"/>
                  </a:lnTo>
                  <a:lnTo>
                    <a:pt x="243" y="114"/>
                  </a:lnTo>
                  <a:lnTo>
                    <a:pt x="593" y="806"/>
                  </a:lnTo>
                  <a:lnTo>
                    <a:pt x="0" y="806"/>
                  </a:lnTo>
                  <a:lnTo>
                    <a:pt x="0" y="114"/>
                  </a:lnTo>
                  <a:lnTo>
                    <a:pt x="2" y="91"/>
                  </a:lnTo>
                  <a:lnTo>
                    <a:pt x="9" y="70"/>
                  </a:lnTo>
                  <a:lnTo>
                    <a:pt x="19" y="50"/>
                  </a:lnTo>
                  <a:lnTo>
                    <a:pt x="33" y="33"/>
                  </a:lnTo>
                  <a:lnTo>
                    <a:pt x="50" y="20"/>
                  </a:lnTo>
                  <a:lnTo>
                    <a:pt x="70" y="10"/>
                  </a:lnTo>
                  <a:lnTo>
                    <a:pt x="91" y="2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7" name="Freeform 39">
              <a:extLst>
                <a:ext uri="{FF2B5EF4-FFF2-40B4-BE49-F238E27FC236}">
                  <a16:creationId xmlns:a16="http://schemas.microsoft.com/office/drawing/2014/main" id="{E53450A8-B7DA-4309-AD39-B5BAB1D9AE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0412" y="5639578"/>
              <a:ext cx="2106009" cy="282582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410" y="0"/>
                </a:cxn>
                <a:cxn ang="0">
                  <a:pos x="1498" y="201"/>
                </a:cxn>
                <a:cxn ang="0">
                  <a:pos x="0" y="201"/>
                </a:cxn>
                <a:cxn ang="0">
                  <a:pos x="88" y="0"/>
                </a:cxn>
              </a:cxnLst>
              <a:rect l="0" t="0" r="r" b="b"/>
              <a:pathLst>
                <a:path w="1498" h="201">
                  <a:moveTo>
                    <a:pt x="88" y="0"/>
                  </a:moveTo>
                  <a:lnTo>
                    <a:pt x="1410" y="0"/>
                  </a:lnTo>
                  <a:lnTo>
                    <a:pt x="1498" y="201"/>
                  </a:lnTo>
                  <a:lnTo>
                    <a:pt x="0" y="201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8" name="Freeform 40">
              <a:extLst>
                <a:ext uri="{FF2B5EF4-FFF2-40B4-BE49-F238E27FC236}">
                  <a16:creationId xmlns:a16="http://schemas.microsoft.com/office/drawing/2014/main" id="{C7734526-A293-4014-B580-DF8818008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4106" y="3362051"/>
              <a:ext cx="1232958" cy="1234363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877" y="761"/>
                </a:cxn>
                <a:cxn ang="0">
                  <a:pos x="761" y="878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877" h="878">
                  <a:moveTo>
                    <a:pt x="116" y="0"/>
                  </a:moveTo>
                  <a:lnTo>
                    <a:pt x="877" y="761"/>
                  </a:lnTo>
                  <a:lnTo>
                    <a:pt x="761" y="878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39" name="Freeform 41">
              <a:extLst>
                <a:ext uri="{FF2B5EF4-FFF2-40B4-BE49-F238E27FC236}">
                  <a16:creationId xmlns:a16="http://schemas.microsoft.com/office/drawing/2014/main" id="{6525BA8A-00FC-4947-A3BD-420B88544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953" y="3467492"/>
              <a:ext cx="1020669" cy="1022076"/>
            </a:xfrm>
            <a:custGeom>
              <a:avLst/>
              <a:gdLst/>
              <a:ahLst/>
              <a:cxnLst>
                <a:cxn ang="0">
                  <a:pos x="116" y="0"/>
                </a:cxn>
                <a:cxn ang="0">
                  <a:pos x="726" y="610"/>
                </a:cxn>
                <a:cxn ang="0">
                  <a:pos x="609" y="727"/>
                </a:cxn>
                <a:cxn ang="0">
                  <a:pos x="0" y="116"/>
                </a:cxn>
                <a:cxn ang="0">
                  <a:pos x="116" y="0"/>
                </a:cxn>
              </a:cxnLst>
              <a:rect l="0" t="0" r="r" b="b"/>
              <a:pathLst>
                <a:path w="726" h="727">
                  <a:moveTo>
                    <a:pt x="116" y="0"/>
                  </a:moveTo>
                  <a:lnTo>
                    <a:pt x="726" y="610"/>
                  </a:lnTo>
                  <a:lnTo>
                    <a:pt x="609" y="727"/>
                  </a:lnTo>
                  <a:lnTo>
                    <a:pt x="0" y="116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0" name="Freeform 42">
              <a:extLst>
                <a:ext uri="{FF2B5EF4-FFF2-40B4-BE49-F238E27FC236}">
                  <a16:creationId xmlns:a16="http://schemas.microsoft.com/office/drawing/2014/main" id="{B4E96424-C744-4FD8-BDB5-9B2419BC0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894" y="4111385"/>
              <a:ext cx="560947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21" y="126"/>
                </a:cxn>
                <a:cxn ang="0">
                  <a:pos x="340" y="151"/>
                </a:cxn>
                <a:cxn ang="0">
                  <a:pos x="358" y="176"/>
                </a:cxn>
                <a:cxn ang="0">
                  <a:pos x="372" y="203"/>
                </a:cxn>
                <a:cxn ang="0">
                  <a:pos x="383" y="228"/>
                </a:cxn>
                <a:cxn ang="0">
                  <a:pos x="391" y="253"/>
                </a:cxn>
                <a:cxn ang="0">
                  <a:pos x="397" y="277"/>
                </a:cxn>
                <a:cxn ang="0">
                  <a:pos x="399" y="300"/>
                </a:cxn>
                <a:cxn ang="0">
                  <a:pos x="398" y="321"/>
                </a:cxn>
                <a:cxn ang="0">
                  <a:pos x="393" y="341"/>
                </a:cxn>
                <a:cxn ang="0">
                  <a:pos x="385" y="359"/>
                </a:cxn>
                <a:cxn ang="0">
                  <a:pos x="373" y="373"/>
                </a:cxn>
                <a:cxn ang="0">
                  <a:pos x="359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8"/>
                </a:cxn>
                <a:cxn ang="0">
                  <a:pos x="252" y="393"/>
                </a:cxn>
                <a:cxn ang="0">
                  <a:pos x="228" y="384"/>
                </a:cxn>
                <a:cxn ang="0">
                  <a:pos x="202" y="372"/>
                </a:cxn>
                <a:cxn ang="0">
                  <a:pos x="175" y="359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99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21" y="126"/>
                  </a:lnTo>
                  <a:lnTo>
                    <a:pt x="340" y="151"/>
                  </a:lnTo>
                  <a:lnTo>
                    <a:pt x="358" y="176"/>
                  </a:lnTo>
                  <a:lnTo>
                    <a:pt x="372" y="203"/>
                  </a:lnTo>
                  <a:lnTo>
                    <a:pt x="383" y="228"/>
                  </a:lnTo>
                  <a:lnTo>
                    <a:pt x="391" y="253"/>
                  </a:lnTo>
                  <a:lnTo>
                    <a:pt x="397" y="277"/>
                  </a:lnTo>
                  <a:lnTo>
                    <a:pt x="399" y="300"/>
                  </a:lnTo>
                  <a:lnTo>
                    <a:pt x="398" y="321"/>
                  </a:lnTo>
                  <a:lnTo>
                    <a:pt x="393" y="341"/>
                  </a:lnTo>
                  <a:lnTo>
                    <a:pt x="385" y="359"/>
                  </a:lnTo>
                  <a:lnTo>
                    <a:pt x="373" y="373"/>
                  </a:lnTo>
                  <a:lnTo>
                    <a:pt x="359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8"/>
                  </a:lnTo>
                  <a:lnTo>
                    <a:pt x="252" y="393"/>
                  </a:lnTo>
                  <a:lnTo>
                    <a:pt x="228" y="384"/>
                  </a:lnTo>
                  <a:lnTo>
                    <a:pt x="202" y="372"/>
                  </a:lnTo>
                  <a:lnTo>
                    <a:pt x="175" y="359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1" name="Freeform 43">
              <a:extLst>
                <a:ext uri="{FF2B5EF4-FFF2-40B4-BE49-F238E27FC236}">
                  <a16:creationId xmlns:a16="http://schemas.microsoft.com/office/drawing/2014/main" id="{AF09E871-D7D0-4B3F-8679-B7E5B61E1A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7894" y="4111385"/>
              <a:ext cx="503305" cy="562352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22" y="2"/>
                </a:cxn>
                <a:cxn ang="0">
                  <a:pos x="146" y="8"/>
                </a:cxn>
                <a:cxn ang="0">
                  <a:pos x="172" y="16"/>
                </a:cxn>
                <a:cxn ang="0">
                  <a:pos x="196" y="27"/>
                </a:cxn>
                <a:cxn ang="0">
                  <a:pos x="223" y="41"/>
                </a:cxn>
                <a:cxn ang="0">
                  <a:pos x="249" y="58"/>
                </a:cxn>
                <a:cxn ang="0">
                  <a:pos x="273" y="78"/>
                </a:cxn>
                <a:cxn ang="0">
                  <a:pos x="298" y="101"/>
                </a:cxn>
                <a:cxn ang="0">
                  <a:pos x="302" y="106"/>
                </a:cxn>
                <a:cxn ang="0">
                  <a:pos x="306" y="109"/>
                </a:cxn>
                <a:cxn ang="0">
                  <a:pos x="310" y="114"/>
                </a:cxn>
                <a:cxn ang="0">
                  <a:pos x="290" y="102"/>
                </a:cxn>
                <a:cxn ang="0">
                  <a:pos x="257" y="85"/>
                </a:cxn>
                <a:cxn ang="0">
                  <a:pos x="242" y="80"/>
                </a:cxn>
                <a:cxn ang="0">
                  <a:pos x="227" y="76"/>
                </a:cxn>
                <a:cxn ang="0">
                  <a:pos x="210" y="74"/>
                </a:cxn>
                <a:cxn ang="0">
                  <a:pos x="195" y="74"/>
                </a:cxn>
                <a:cxn ang="0">
                  <a:pos x="179" y="75"/>
                </a:cxn>
                <a:cxn ang="0">
                  <a:pos x="165" y="79"/>
                </a:cxn>
                <a:cxn ang="0">
                  <a:pos x="153" y="85"/>
                </a:cxn>
                <a:cxn ang="0">
                  <a:pos x="142" y="95"/>
                </a:cxn>
                <a:cxn ang="0">
                  <a:pos x="134" y="107"/>
                </a:cxn>
                <a:cxn ang="0">
                  <a:pos x="131" y="122"/>
                </a:cxn>
                <a:cxn ang="0">
                  <a:pos x="130" y="153"/>
                </a:cxn>
                <a:cxn ang="0">
                  <a:pos x="133" y="184"/>
                </a:cxn>
                <a:cxn ang="0">
                  <a:pos x="142" y="214"/>
                </a:cxn>
                <a:cxn ang="0">
                  <a:pos x="155" y="242"/>
                </a:cxn>
                <a:cxn ang="0">
                  <a:pos x="173" y="269"/>
                </a:cxn>
                <a:cxn ang="0">
                  <a:pos x="193" y="294"/>
                </a:cxn>
                <a:cxn ang="0">
                  <a:pos x="216" y="316"/>
                </a:cxn>
                <a:cxn ang="0">
                  <a:pos x="241" y="336"/>
                </a:cxn>
                <a:cxn ang="0">
                  <a:pos x="269" y="353"/>
                </a:cxn>
                <a:cxn ang="0">
                  <a:pos x="298" y="367"/>
                </a:cxn>
                <a:cxn ang="0">
                  <a:pos x="327" y="378"/>
                </a:cxn>
                <a:cxn ang="0">
                  <a:pos x="358" y="385"/>
                </a:cxn>
                <a:cxn ang="0">
                  <a:pos x="340" y="393"/>
                </a:cxn>
                <a:cxn ang="0">
                  <a:pos x="321" y="398"/>
                </a:cxn>
                <a:cxn ang="0">
                  <a:pos x="299" y="400"/>
                </a:cxn>
                <a:cxn ang="0">
                  <a:pos x="276" y="397"/>
                </a:cxn>
                <a:cxn ang="0">
                  <a:pos x="252" y="393"/>
                </a:cxn>
                <a:cxn ang="0">
                  <a:pos x="227" y="384"/>
                </a:cxn>
                <a:cxn ang="0">
                  <a:pos x="201" y="372"/>
                </a:cxn>
                <a:cxn ang="0">
                  <a:pos x="175" y="358"/>
                </a:cxn>
                <a:cxn ang="0">
                  <a:pos x="150" y="341"/>
                </a:cxn>
                <a:cxn ang="0">
                  <a:pos x="125" y="321"/>
                </a:cxn>
                <a:cxn ang="0">
                  <a:pos x="100" y="298"/>
                </a:cxn>
                <a:cxn ang="0">
                  <a:pos x="77" y="273"/>
                </a:cxn>
                <a:cxn ang="0">
                  <a:pos x="58" y="249"/>
                </a:cxn>
                <a:cxn ang="0">
                  <a:pos x="41" y="223"/>
                </a:cxn>
                <a:cxn ang="0">
                  <a:pos x="26" y="197"/>
                </a:cxn>
                <a:cxn ang="0">
                  <a:pos x="15" y="172"/>
                </a:cxn>
                <a:cxn ang="0">
                  <a:pos x="7" y="147"/>
                </a:cxn>
                <a:cxn ang="0">
                  <a:pos x="2" y="123"/>
                </a:cxn>
                <a:cxn ang="0">
                  <a:pos x="0" y="100"/>
                </a:cxn>
                <a:cxn ang="0">
                  <a:pos x="2" y="78"/>
                </a:cxn>
                <a:cxn ang="0">
                  <a:pos x="6" y="59"/>
                </a:cxn>
                <a:cxn ang="0">
                  <a:pos x="14" y="41"/>
                </a:cxn>
                <a:cxn ang="0">
                  <a:pos x="26" y="26"/>
                </a:cxn>
                <a:cxn ang="0">
                  <a:pos x="41" y="14"/>
                </a:cxn>
                <a:cxn ang="0">
                  <a:pos x="58" y="6"/>
                </a:cxn>
                <a:cxn ang="0">
                  <a:pos x="78" y="1"/>
                </a:cxn>
                <a:cxn ang="0">
                  <a:pos x="99" y="0"/>
                </a:cxn>
              </a:cxnLst>
              <a:rect l="0" t="0" r="r" b="b"/>
              <a:pathLst>
                <a:path w="358" h="400">
                  <a:moveTo>
                    <a:pt x="99" y="0"/>
                  </a:moveTo>
                  <a:lnTo>
                    <a:pt x="122" y="2"/>
                  </a:lnTo>
                  <a:lnTo>
                    <a:pt x="146" y="8"/>
                  </a:lnTo>
                  <a:lnTo>
                    <a:pt x="172" y="16"/>
                  </a:lnTo>
                  <a:lnTo>
                    <a:pt x="196" y="27"/>
                  </a:lnTo>
                  <a:lnTo>
                    <a:pt x="223" y="41"/>
                  </a:lnTo>
                  <a:lnTo>
                    <a:pt x="249" y="58"/>
                  </a:lnTo>
                  <a:lnTo>
                    <a:pt x="273" y="78"/>
                  </a:lnTo>
                  <a:lnTo>
                    <a:pt x="298" y="101"/>
                  </a:lnTo>
                  <a:lnTo>
                    <a:pt x="302" y="106"/>
                  </a:lnTo>
                  <a:lnTo>
                    <a:pt x="306" y="109"/>
                  </a:lnTo>
                  <a:lnTo>
                    <a:pt x="310" y="114"/>
                  </a:lnTo>
                  <a:lnTo>
                    <a:pt x="290" y="102"/>
                  </a:lnTo>
                  <a:lnTo>
                    <a:pt x="257" y="85"/>
                  </a:lnTo>
                  <a:lnTo>
                    <a:pt x="242" y="80"/>
                  </a:lnTo>
                  <a:lnTo>
                    <a:pt x="227" y="76"/>
                  </a:lnTo>
                  <a:lnTo>
                    <a:pt x="210" y="74"/>
                  </a:lnTo>
                  <a:lnTo>
                    <a:pt x="195" y="74"/>
                  </a:lnTo>
                  <a:lnTo>
                    <a:pt x="179" y="75"/>
                  </a:lnTo>
                  <a:lnTo>
                    <a:pt x="165" y="79"/>
                  </a:lnTo>
                  <a:lnTo>
                    <a:pt x="153" y="85"/>
                  </a:lnTo>
                  <a:lnTo>
                    <a:pt x="142" y="95"/>
                  </a:lnTo>
                  <a:lnTo>
                    <a:pt x="134" y="107"/>
                  </a:lnTo>
                  <a:lnTo>
                    <a:pt x="131" y="122"/>
                  </a:lnTo>
                  <a:lnTo>
                    <a:pt x="130" y="153"/>
                  </a:lnTo>
                  <a:lnTo>
                    <a:pt x="133" y="184"/>
                  </a:lnTo>
                  <a:lnTo>
                    <a:pt x="142" y="214"/>
                  </a:lnTo>
                  <a:lnTo>
                    <a:pt x="155" y="242"/>
                  </a:lnTo>
                  <a:lnTo>
                    <a:pt x="173" y="269"/>
                  </a:lnTo>
                  <a:lnTo>
                    <a:pt x="193" y="294"/>
                  </a:lnTo>
                  <a:lnTo>
                    <a:pt x="216" y="316"/>
                  </a:lnTo>
                  <a:lnTo>
                    <a:pt x="241" y="336"/>
                  </a:lnTo>
                  <a:lnTo>
                    <a:pt x="269" y="353"/>
                  </a:lnTo>
                  <a:lnTo>
                    <a:pt x="298" y="367"/>
                  </a:lnTo>
                  <a:lnTo>
                    <a:pt x="327" y="378"/>
                  </a:lnTo>
                  <a:lnTo>
                    <a:pt x="358" y="385"/>
                  </a:lnTo>
                  <a:lnTo>
                    <a:pt x="340" y="393"/>
                  </a:lnTo>
                  <a:lnTo>
                    <a:pt x="321" y="398"/>
                  </a:lnTo>
                  <a:lnTo>
                    <a:pt x="299" y="400"/>
                  </a:lnTo>
                  <a:lnTo>
                    <a:pt x="276" y="397"/>
                  </a:lnTo>
                  <a:lnTo>
                    <a:pt x="252" y="393"/>
                  </a:lnTo>
                  <a:lnTo>
                    <a:pt x="227" y="384"/>
                  </a:lnTo>
                  <a:lnTo>
                    <a:pt x="201" y="372"/>
                  </a:lnTo>
                  <a:lnTo>
                    <a:pt x="175" y="358"/>
                  </a:lnTo>
                  <a:lnTo>
                    <a:pt x="150" y="341"/>
                  </a:lnTo>
                  <a:lnTo>
                    <a:pt x="125" y="321"/>
                  </a:lnTo>
                  <a:lnTo>
                    <a:pt x="100" y="298"/>
                  </a:lnTo>
                  <a:lnTo>
                    <a:pt x="77" y="273"/>
                  </a:lnTo>
                  <a:lnTo>
                    <a:pt x="58" y="249"/>
                  </a:lnTo>
                  <a:lnTo>
                    <a:pt x="41" y="223"/>
                  </a:lnTo>
                  <a:lnTo>
                    <a:pt x="26" y="197"/>
                  </a:lnTo>
                  <a:lnTo>
                    <a:pt x="15" y="172"/>
                  </a:lnTo>
                  <a:lnTo>
                    <a:pt x="7" y="147"/>
                  </a:lnTo>
                  <a:lnTo>
                    <a:pt x="2" y="123"/>
                  </a:lnTo>
                  <a:lnTo>
                    <a:pt x="0" y="100"/>
                  </a:lnTo>
                  <a:lnTo>
                    <a:pt x="2" y="78"/>
                  </a:lnTo>
                  <a:lnTo>
                    <a:pt x="6" y="59"/>
                  </a:lnTo>
                  <a:lnTo>
                    <a:pt x="14" y="41"/>
                  </a:lnTo>
                  <a:lnTo>
                    <a:pt x="26" y="26"/>
                  </a:lnTo>
                  <a:lnTo>
                    <a:pt x="41" y="14"/>
                  </a:lnTo>
                  <a:lnTo>
                    <a:pt x="58" y="6"/>
                  </a:lnTo>
                  <a:lnTo>
                    <a:pt x="78" y="1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2" name="Freeform 53">
              <a:extLst>
                <a:ext uri="{FF2B5EF4-FFF2-40B4-BE49-F238E27FC236}">
                  <a16:creationId xmlns:a16="http://schemas.microsoft.com/office/drawing/2014/main" id="{17AB82AD-4723-4617-AC87-7E2AE001C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1567" y="3557468"/>
              <a:ext cx="205259" cy="205259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3" name="Freeform 54">
              <a:extLst>
                <a:ext uri="{FF2B5EF4-FFF2-40B4-BE49-F238E27FC236}">
                  <a16:creationId xmlns:a16="http://schemas.microsoft.com/office/drawing/2014/main" id="{245D16F6-8093-4FBB-8DD8-037C3F049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897" y="3023234"/>
              <a:ext cx="458317" cy="459723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70" y="17"/>
                </a:cxn>
                <a:cxn ang="0">
                  <a:pos x="289" y="38"/>
                </a:cxn>
                <a:cxn ang="0">
                  <a:pos x="305" y="63"/>
                </a:cxn>
                <a:cxn ang="0">
                  <a:pos x="316" y="89"/>
                </a:cxn>
                <a:cxn ang="0">
                  <a:pos x="324" y="118"/>
                </a:cxn>
                <a:cxn ang="0">
                  <a:pos x="326" y="148"/>
                </a:cxn>
                <a:cxn ang="0">
                  <a:pos x="324" y="177"/>
                </a:cxn>
                <a:cxn ang="0">
                  <a:pos x="317" y="205"/>
                </a:cxn>
                <a:cxn ang="0">
                  <a:pos x="306" y="231"/>
                </a:cxn>
                <a:cxn ang="0">
                  <a:pos x="292" y="254"/>
                </a:cxn>
                <a:cxn ang="0">
                  <a:pos x="274" y="275"/>
                </a:cxn>
                <a:cxn ang="0">
                  <a:pos x="253" y="292"/>
                </a:cxn>
                <a:cxn ang="0">
                  <a:pos x="229" y="307"/>
                </a:cxn>
                <a:cxn ang="0">
                  <a:pos x="204" y="318"/>
                </a:cxn>
                <a:cxn ang="0">
                  <a:pos x="176" y="324"/>
                </a:cxn>
                <a:cxn ang="0">
                  <a:pos x="147" y="327"/>
                </a:cxn>
                <a:cxn ang="0">
                  <a:pos x="117" y="324"/>
                </a:cxn>
                <a:cxn ang="0">
                  <a:pos x="88" y="317"/>
                </a:cxn>
                <a:cxn ang="0">
                  <a:pos x="63" y="305"/>
                </a:cxn>
                <a:cxn ang="0">
                  <a:pos x="38" y="289"/>
                </a:cxn>
                <a:cxn ang="0">
                  <a:pos x="17" y="270"/>
                </a:cxn>
                <a:cxn ang="0">
                  <a:pos x="0" y="248"/>
                </a:cxn>
                <a:cxn ang="0">
                  <a:pos x="248" y="0"/>
                </a:cxn>
              </a:cxnLst>
              <a:rect l="0" t="0" r="r" b="b"/>
              <a:pathLst>
                <a:path w="326" h="327">
                  <a:moveTo>
                    <a:pt x="248" y="0"/>
                  </a:moveTo>
                  <a:lnTo>
                    <a:pt x="270" y="17"/>
                  </a:lnTo>
                  <a:lnTo>
                    <a:pt x="289" y="38"/>
                  </a:lnTo>
                  <a:lnTo>
                    <a:pt x="305" y="63"/>
                  </a:lnTo>
                  <a:lnTo>
                    <a:pt x="316" y="89"/>
                  </a:lnTo>
                  <a:lnTo>
                    <a:pt x="324" y="118"/>
                  </a:lnTo>
                  <a:lnTo>
                    <a:pt x="326" y="148"/>
                  </a:lnTo>
                  <a:lnTo>
                    <a:pt x="324" y="177"/>
                  </a:lnTo>
                  <a:lnTo>
                    <a:pt x="317" y="205"/>
                  </a:lnTo>
                  <a:lnTo>
                    <a:pt x="306" y="231"/>
                  </a:lnTo>
                  <a:lnTo>
                    <a:pt x="292" y="254"/>
                  </a:lnTo>
                  <a:lnTo>
                    <a:pt x="274" y="275"/>
                  </a:lnTo>
                  <a:lnTo>
                    <a:pt x="253" y="292"/>
                  </a:lnTo>
                  <a:lnTo>
                    <a:pt x="229" y="307"/>
                  </a:lnTo>
                  <a:lnTo>
                    <a:pt x="204" y="318"/>
                  </a:lnTo>
                  <a:lnTo>
                    <a:pt x="176" y="324"/>
                  </a:lnTo>
                  <a:lnTo>
                    <a:pt x="147" y="327"/>
                  </a:lnTo>
                  <a:lnTo>
                    <a:pt x="117" y="324"/>
                  </a:lnTo>
                  <a:lnTo>
                    <a:pt x="88" y="317"/>
                  </a:lnTo>
                  <a:lnTo>
                    <a:pt x="63" y="305"/>
                  </a:lnTo>
                  <a:lnTo>
                    <a:pt x="38" y="289"/>
                  </a:lnTo>
                  <a:lnTo>
                    <a:pt x="17" y="270"/>
                  </a:lnTo>
                  <a:lnTo>
                    <a:pt x="0" y="248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chemeClr val="tx1">
                <a:alpha val="39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4" name="Freeform 57">
              <a:extLst>
                <a:ext uri="{FF2B5EF4-FFF2-40B4-BE49-F238E27FC236}">
                  <a16:creationId xmlns:a16="http://schemas.microsoft.com/office/drawing/2014/main" id="{995E9892-44C7-4966-A5F7-FF27DAC62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7928" y="3324092"/>
              <a:ext cx="347253" cy="34865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47" y="214"/>
                </a:cxn>
                <a:cxn ang="0">
                  <a:pos x="213" y="248"/>
                </a:cxn>
                <a:cxn ang="0">
                  <a:pos x="0" y="33"/>
                </a:cxn>
                <a:cxn ang="0">
                  <a:pos x="33" y="0"/>
                </a:cxn>
              </a:cxnLst>
              <a:rect l="0" t="0" r="r" b="b"/>
              <a:pathLst>
                <a:path w="247" h="248">
                  <a:moveTo>
                    <a:pt x="33" y="0"/>
                  </a:moveTo>
                  <a:lnTo>
                    <a:pt x="247" y="214"/>
                  </a:lnTo>
                  <a:lnTo>
                    <a:pt x="213" y="248"/>
                  </a:lnTo>
                  <a:lnTo>
                    <a:pt x="0" y="33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A0B4B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5" name="Freeform 82">
              <a:extLst>
                <a:ext uri="{FF2B5EF4-FFF2-40B4-BE49-F238E27FC236}">
                  <a16:creationId xmlns:a16="http://schemas.microsoft.com/office/drawing/2014/main" id="{A4AB6732-C982-441C-9CDC-7FEA9998C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6275" y="3849891"/>
              <a:ext cx="548293" cy="500493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16" y="211"/>
                </a:cxn>
                <a:cxn ang="0">
                  <a:pos x="269" y="229"/>
                </a:cxn>
                <a:cxn ang="0">
                  <a:pos x="390" y="351"/>
                </a:cxn>
                <a:cxn ang="0">
                  <a:pos x="386" y="356"/>
                </a:cxn>
                <a:cxn ang="0">
                  <a:pos x="266" y="235"/>
                </a:cxn>
                <a:cxn ang="0">
                  <a:pos x="213" y="216"/>
                </a:cxn>
                <a:cxn ang="0">
                  <a:pos x="212" y="216"/>
                </a:cxn>
                <a:cxn ang="0">
                  <a:pos x="211" y="216"/>
                </a:cxn>
                <a:cxn ang="0">
                  <a:pos x="0" y="4"/>
                </a:cxn>
                <a:cxn ang="0">
                  <a:pos x="5" y="0"/>
                </a:cxn>
              </a:cxnLst>
              <a:rect l="0" t="0" r="r" b="b"/>
              <a:pathLst>
                <a:path w="390" h="356">
                  <a:moveTo>
                    <a:pt x="5" y="0"/>
                  </a:moveTo>
                  <a:lnTo>
                    <a:pt x="216" y="211"/>
                  </a:lnTo>
                  <a:lnTo>
                    <a:pt x="269" y="229"/>
                  </a:lnTo>
                  <a:lnTo>
                    <a:pt x="390" y="351"/>
                  </a:lnTo>
                  <a:lnTo>
                    <a:pt x="386" y="356"/>
                  </a:lnTo>
                  <a:lnTo>
                    <a:pt x="266" y="235"/>
                  </a:lnTo>
                  <a:lnTo>
                    <a:pt x="213" y="216"/>
                  </a:lnTo>
                  <a:lnTo>
                    <a:pt x="212" y="216"/>
                  </a:lnTo>
                  <a:lnTo>
                    <a:pt x="211" y="216"/>
                  </a:lnTo>
                  <a:lnTo>
                    <a:pt x="0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F252C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6" name="Freeform 83">
              <a:extLst>
                <a:ext uri="{FF2B5EF4-FFF2-40B4-BE49-F238E27FC236}">
                  <a16:creationId xmlns:a16="http://schemas.microsoft.com/office/drawing/2014/main" id="{0C9CFF97-BBAC-4697-A7E1-45A7DC0CE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9911" y="4517685"/>
              <a:ext cx="531423" cy="257277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36" y="1"/>
                </a:cxn>
                <a:cxn ang="0">
                  <a:pos x="43" y="4"/>
                </a:cxn>
                <a:cxn ang="0">
                  <a:pos x="50" y="7"/>
                </a:cxn>
                <a:cxn ang="0">
                  <a:pos x="53" y="11"/>
                </a:cxn>
                <a:cxn ang="0">
                  <a:pos x="77" y="30"/>
                </a:cxn>
                <a:cxn ang="0">
                  <a:pos x="103" y="48"/>
                </a:cxn>
                <a:cxn ang="0">
                  <a:pos x="130" y="63"/>
                </a:cxn>
                <a:cxn ang="0">
                  <a:pos x="159" y="77"/>
                </a:cxn>
                <a:cxn ang="0">
                  <a:pos x="188" y="88"/>
                </a:cxn>
                <a:cxn ang="0">
                  <a:pos x="216" y="97"/>
                </a:cxn>
                <a:cxn ang="0">
                  <a:pos x="245" y="104"/>
                </a:cxn>
                <a:cxn ang="0">
                  <a:pos x="271" y="107"/>
                </a:cxn>
                <a:cxn ang="0">
                  <a:pos x="296" y="108"/>
                </a:cxn>
                <a:cxn ang="0">
                  <a:pos x="318" y="106"/>
                </a:cxn>
                <a:cxn ang="0">
                  <a:pos x="328" y="104"/>
                </a:cxn>
                <a:cxn ang="0">
                  <a:pos x="338" y="99"/>
                </a:cxn>
                <a:cxn ang="0">
                  <a:pos x="348" y="93"/>
                </a:cxn>
                <a:cxn ang="0">
                  <a:pos x="357" y="88"/>
                </a:cxn>
                <a:cxn ang="0">
                  <a:pos x="365" y="82"/>
                </a:cxn>
                <a:cxn ang="0">
                  <a:pos x="372" y="77"/>
                </a:cxn>
                <a:cxn ang="0">
                  <a:pos x="376" y="73"/>
                </a:cxn>
                <a:cxn ang="0">
                  <a:pos x="378" y="72"/>
                </a:cxn>
                <a:cxn ang="0">
                  <a:pos x="301" y="149"/>
                </a:cxn>
                <a:cxn ang="0">
                  <a:pos x="300" y="150"/>
                </a:cxn>
                <a:cxn ang="0">
                  <a:pos x="293" y="157"/>
                </a:cxn>
                <a:cxn ang="0">
                  <a:pos x="289" y="159"/>
                </a:cxn>
                <a:cxn ang="0">
                  <a:pos x="289" y="160"/>
                </a:cxn>
                <a:cxn ang="0">
                  <a:pos x="288" y="161"/>
                </a:cxn>
                <a:cxn ang="0">
                  <a:pos x="270" y="172"/>
                </a:cxn>
                <a:cxn ang="0">
                  <a:pos x="252" y="180"/>
                </a:cxn>
                <a:cxn ang="0">
                  <a:pos x="232" y="183"/>
                </a:cxn>
                <a:cxn ang="0">
                  <a:pos x="210" y="182"/>
                </a:cxn>
                <a:cxn ang="0">
                  <a:pos x="187" y="179"/>
                </a:cxn>
                <a:cxn ang="0">
                  <a:pos x="164" y="170"/>
                </a:cxn>
                <a:cxn ang="0">
                  <a:pos x="139" y="159"/>
                </a:cxn>
                <a:cxn ang="0">
                  <a:pos x="115" y="145"/>
                </a:cxn>
                <a:cxn ang="0">
                  <a:pos x="90" y="126"/>
                </a:cxn>
                <a:cxn ang="0">
                  <a:pos x="65" y="105"/>
                </a:cxn>
                <a:cxn ang="0">
                  <a:pos x="40" y="82"/>
                </a:cxn>
                <a:cxn ang="0">
                  <a:pos x="16" y="55"/>
                </a:cxn>
                <a:cxn ang="0">
                  <a:pos x="14" y="52"/>
                </a:cxn>
                <a:cxn ang="0">
                  <a:pos x="10" y="48"/>
                </a:cxn>
                <a:cxn ang="0">
                  <a:pos x="6" y="41"/>
                </a:cxn>
                <a:cxn ang="0">
                  <a:pos x="2" y="33"/>
                </a:cxn>
                <a:cxn ang="0">
                  <a:pos x="0" y="25"/>
                </a:cxn>
                <a:cxn ang="0">
                  <a:pos x="2" y="16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7" y="0"/>
                </a:cxn>
              </a:cxnLst>
              <a:rect l="0" t="0" r="r" b="b"/>
              <a:pathLst>
                <a:path w="378" h="183">
                  <a:moveTo>
                    <a:pt x="27" y="0"/>
                  </a:moveTo>
                  <a:lnTo>
                    <a:pt x="36" y="1"/>
                  </a:lnTo>
                  <a:lnTo>
                    <a:pt x="43" y="4"/>
                  </a:lnTo>
                  <a:lnTo>
                    <a:pt x="50" y="7"/>
                  </a:lnTo>
                  <a:lnTo>
                    <a:pt x="53" y="11"/>
                  </a:lnTo>
                  <a:lnTo>
                    <a:pt x="77" y="30"/>
                  </a:lnTo>
                  <a:lnTo>
                    <a:pt x="103" y="48"/>
                  </a:lnTo>
                  <a:lnTo>
                    <a:pt x="130" y="63"/>
                  </a:lnTo>
                  <a:lnTo>
                    <a:pt x="159" y="77"/>
                  </a:lnTo>
                  <a:lnTo>
                    <a:pt x="188" y="88"/>
                  </a:lnTo>
                  <a:lnTo>
                    <a:pt x="216" y="97"/>
                  </a:lnTo>
                  <a:lnTo>
                    <a:pt x="245" y="104"/>
                  </a:lnTo>
                  <a:lnTo>
                    <a:pt x="271" y="107"/>
                  </a:lnTo>
                  <a:lnTo>
                    <a:pt x="296" y="108"/>
                  </a:lnTo>
                  <a:lnTo>
                    <a:pt x="318" y="106"/>
                  </a:lnTo>
                  <a:lnTo>
                    <a:pt x="328" y="104"/>
                  </a:lnTo>
                  <a:lnTo>
                    <a:pt x="338" y="99"/>
                  </a:lnTo>
                  <a:lnTo>
                    <a:pt x="348" y="93"/>
                  </a:lnTo>
                  <a:lnTo>
                    <a:pt x="357" y="88"/>
                  </a:lnTo>
                  <a:lnTo>
                    <a:pt x="365" y="82"/>
                  </a:lnTo>
                  <a:lnTo>
                    <a:pt x="372" y="77"/>
                  </a:lnTo>
                  <a:lnTo>
                    <a:pt x="376" y="73"/>
                  </a:lnTo>
                  <a:lnTo>
                    <a:pt x="378" y="72"/>
                  </a:lnTo>
                  <a:lnTo>
                    <a:pt x="301" y="149"/>
                  </a:lnTo>
                  <a:lnTo>
                    <a:pt x="300" y="150"/>
                  </a:lnTo>
                  <a:lnTo>
                    <a:pt x="293" y="157"/>
                  </a:lnTo>
                  <a:lnTo>
                    <a:pt x="289" y="159"/>
                  </a:lnTo>
                  <a:lnTo>
                    <a:pt x="289" y="160"/>
                  </a:lnTo>
                  <a:lnTo>
                    <a:pt x="288" y="161"/>
                  </a:lnTo>
                  <a:lnTo>
                    <a:pt x="270" y="172"/>
                  </a:lnTo>
                  <a:lnTo>
                    <a:pt x="252" y="180"/>
                  </a:lnTo>
                  <a:lnTo>
                    <a:pt x="232" y="183"/>
                  </a:lnTo>
                  <a:lnTo>
                    <a:pt x="210" y="182"/>
                  </a:lnTo>
                  <a:lnTo>
                    <a:pt x="187" y="179"/>
                  </a:lnTo>
                  <a:lnTo>
                    <a:pt x="164" y="170"/>
                  </a:lnTo>
                  <a:lnTo>
                    <a:pt x="139" y="159"/>
                  </a:lnTo>
                  <a:lnTo>
                    <a:pt x="115" y="145"/>
                  </a:lnTo>
                  <a:lnTo>
                    <a:pt x="90" y="126"/>
                  </a:lnTo>
                  <a:lnTo>
                    <a:pt x="65" y="105"/>
                  </a:lnTo>
                  <a:lnTo>
                    <a:pt x="40" y="82"/>
                  </a:lnTo>
                  <a:lnTo>
                    <a:pt x="16" y="55"/>
                  </a:lnTo>
                  <a:lnTo>
                    <a:pt x="14" y="52"/>
                  </a:lnTo>
                  <a:lnTo>
                    <a:pt x="10" y="48"/>
                  </a:lnTo>
                  <a:lnTo>
                    <a:pt x="6" y="41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6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7" name="Freeform 84">
              <a:extLst>
                <a:ext uri="{FF2B5EF4-FFF2-40B4-BE49-F238E27FC236}">
                  <a16:creationId xmlns:a16="http://schemas.microsoft.com/office/drawing/2014/main" id="{BF1F0E88-72AB-4E2C-9BFE-73D4852ABD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9753" y="4246350"/>
              <a:ext cx="552511" cy="427388"/>
            </a:xfrm>
            <a:custGeom>
              <a:avLst/>
              <a:gdLst/>
              <a:ahLst/>
              <a:cxnLst>
                <a:cxn ang="0">
                  <a:pos x="1" y="200"/>
                </a:cxn>
                <a:cxn ang="0">
                  <a:pos x="1" y="199"/>
                </a:cxn>
                <a:cxn ang="0">
                  <a:pos x="251" y="0"/>
                </a:cxn>
                <a:cxn ang="0">
                  <a:pos x="257" y="1"/>
                </a:cxn>
                <a:cxn ang="0">
                  <a:pos x="271" y="9"/>
                </a:cxn>
                <a:cxn ang="0">
                  <a:pos x="292" y="25"/>
                </a:cxn>
                <a:cxn ang="0">
                  <a:pos x="315" y="50"/>
                </a:cxn>
                <a:cxn ang="0">
                  <a:pos x="338" y="79"/>
                </a:cxn>
                <a:cxn ang="0">
                  <a:pos x="367" y="121"/>
                </a:cxn>
                <a:cxn ang="0">
                  <a:pos x="385" y="162"/>
                </a:cxn>
                <a:cxn ang="0">
                  <a:pos x="393" y="204"/>
                </a:cxn>
                <a:cxn ang="0">
                  <a:pos x="385" y="242"/>
                </a:cxn>
                <a:cxn ang="0">
                  <a:pos x="362" y="275"/>
                </a:cxn>
                <a:cxn ang="0">
                  <a:pos x="328" y="297"/>
                </a:cxn>
                <a:cxn ang="0">
                  <a:pos x="288" y="304"/>
                </a:cxn>
                <a:cxn ang="0">
                  <a:pos x="239" y="298"/>
                </a:cxn>
                <a:cxn ang="0">
                  <a:pos x="187" y="285"/>
                </a:cxn>
                <a:cxn ang="0">
                  <a:pos x="136" y="264"/>
                </a:cxn>
                <a:cxn ang="0">
                  <a:pos x="91" y="241"/>
                </a:cxn>
                <a:cxn ang="0">
                  <a:pos x="58" y="217"/>
                </a:cxn>
                <a:cxn ang="0">
                  <a:pos x="35" y="201"/>
                </a:cxn>
                <a:cxn ang="0">
                  <a:pos x="21" y="195"/>
                </a:cxn>
                <a:cxn ang="0">
                  <a:pos x="9" y="196"/>
                </a:cxn>
                <a:cxn ang="0">
                  <a:pos x="2" y="198"/>
                </a:cxn>
                <a:cxn ang="0">
                  <a:pos x="7" y="196"/>
                </a:cxn>
                <a:cxn ang="0">
                  <a:pos x="14" y="192"/>
                </a:cxn>
                <a:cxn ang="0">
                  <a:pos x="22" y="191"/>
                </a:cxn>
                <a:cxn ang="0">
                  <a:pos x="33" y="195"/>
                </a:cxn>
                <a:cxn ang="0">
                  <a:pos x="50" y="205"/>
                </a:cxn>
                <a:cxn ang="0">
                  <a:pos x="77" y="225"/>
                </a:cxn>
                <a:cxn ang="0">
                  <a:pos x="115" y="250"/>
                </a:cxn>
                <a:cxn ang="0">
                  <a:pos x="163" y="271"/>
                </a:cxn>
                <a:cxn ang="0">
                  <a:pos x="214" y="288"/>
                </a:cxn>
                <a:cxn ang="0">
                  <a:pos x="264" y="298"/>
                </a:cxn>
                <a:cxn ang="0">
                  <a:pos x="307" y="298"/>
                </a:cxn>
                <a:cxn ang="0">
                  <a:pos x="344" y="285"/>
                </a:cxn>
                <a:cxn ang="0">
                  <a:pos x="371" y="257"/>
                </a:cxn>
                <a:cxn ang="0">
                  <a:pos x="387" y="222"/>
                </a:cxn>
                <a:cxn ang="0">
                  <a:pos x="388" y="187"/>
                </a:cxn>
                <a:cxn ang="0">
                  <a:pos x="377" y="151"/>
                </a:cxn>
                <a:cxn ang="0">
                  <a:pos x="360" y="119"/>
                </a:cxn>
                <a:cxn ang="0">
                  <a:pos x="335" y="82"/>
                </a:cxn>
                <a:cxn ang="0">
                  <a:pos x="306" y="48"/>
                </a:cxn>
                <a:cxn ang="0">
                  <a:pos x="281" y="22"/>
                </a:cxn>
                <a:cxn ang="0">
                  <a:pos x="261" y="7"/>
                </a:cxn>
                <a:cxn ang="0">
                  <a:pos x="254" y="4"/>
                </a:cxn>
                <a:cxn ang="0">
                  <a:pos x="252" y="3"/>
                </a:cxn>
                <a:cxn ang="0">
                  <a:pos x="251" y="0"/>
                </a:cxn>
              </a:cxnLst>
              <a:rect l="0" t="0" r="r" b="b"/>
              <a:pathLst>
                <a:path w="393" h="304">
                  <a:moveTo>
                    <a:pt x="2" y="199"/>
                  </a:moveTo>
                  <a:lnTo>
                    <a:pt x="1" y="200"/>
                  </a:lnTo>
                  <a:lnTo>
                    <a:pt x="0" y="201"/>
                  </a:lnTo>
                  <a:lnTo>
                    <a:pt x="1" y="199"/>
                  </a:lnTo>
                  <a:lnTo>
                    <a:pt x="2" y="199"/>
                  </a:lnTo>
                  <a:close/>
                  <a:moveTo>
                    <a:pt x="251" y="0"/>
                  </a:moveTo>
                  <a:lnTo>
                    <a:pt x="255" y="0"/>
                  </a:lnTo>
                  <a:lnTo>
                    <a:pt x="257" y="1"/>
                  </a:lnTo>
                  <a:lnTo>
                    <a:pt x="263" y="3"/>
                  </a:lnTo>
                  <a:lnTo>
                    <a:pt x="271" y="9"/>
                  </a:lnTo>
                  <a:lnTo>
                    <a:pt x="281" y="16"/>
                  </a:lnTo>
                  <a:lnTo>
                    <a:pt x="292" y="25"/>
                  </a:lnTo>
                  <a:lnTo>
                    <a:pt x="303" y="37"/>
                  </a:lnTo>
                  <a:lnTo>
                    <a:pt x="315" y="50"/>
                  </a:lnTo>
                  <a:lnTo>
                    <a:pt x="327" y="65"/>
                  </a:lnTo>
                  <a:lnTo>
                    <a:pt x="338" y="79"/>
                  </a:lnTo>
                  <a:lnTo>
                    <a:pt x="354" y="101"/>
                  </a:lnTo>
                  <a:lnTo>
                    <a:pt x="367" y="121"/>
                  </a:lnTo>
                  <a:lnTo>
                    <a:pt x="377" y="141"/>
                  </a:lnTo>
                  <a:lnTo>
                    <a:pt x="385" y="162"/>
                  </a:lnTo>
                  <a:lnTo>
                    <a:pt x="391" y="186"/>
                  </a:lnTo>
                  <a:lnTo>
                    <a:pt x="393" y="204"/>
                  </a:lnTo>
                  <a:lnTo>
                    <a:pt x="391" y="223"/>
                  </a:lnTo>
                  <a:lnTo>
                    <a:pt x="385" y="242"/>
                  </a:lnTo>
                  <a:lnTo>
                    <a:pt x="375" y="260"/>
                  </a:lnTo>
                  <a:lnTo>
                    <a:pt x="362" y="275"/>
                  </a:lnTo>
                  <a:lnTo>
                    <a:pt x="346" y="288"/>
                  </a:lnTo>
                  <a:lnTo>
                    <a:pt x="328" y="297"/>
                  </a:lnTo>
                  <a:lnTo>
                    <a:pt x="308" y="303"/>
                  </a:lnTo>
                  <a:lnTo>
                    <a:pt x="288" y="304"/>
                  </a:lnTo>
                  <a:lnTo>
                    <a:pt x="264" y="303"/>
                  </a:lnTo>
                  <a:lnTo>
                    <a:pt x="239" y="298"/>
                  </a:lnTo>
                  <a:lnTo>
                    <a:pt x="214" y="293"/>
                  </a:lnTo>
                  <a:lnTo>
                    <a:pt x="187" y="285"/>
                  </a:lnTo>
                  <a:lnTo>
                    <a:pt x="161" y="275"/>
                  </a:lnTo>
                  <a:lnTo>
                    <a:pt x="136" y="264"/>
                  </a:lnTo>
                  <a:lnTo>
                    <a:pt x="112" y="253"/>
                  </a:lnTo>
                  <a:lnTo>
                    <a:pt x="91" y="241"/>
                  </a:lnTo>
                  <a:lnTo>
                    <a:pt x="74" y="229"/>
                  </a:lnTo>
                  <a:lnTo>
                    <a:pt x="58" y="217"/>
                  </a:lnTo>
                  <a:lnTo>
                    <a:pt x="45" y="208"/>
                  </a:lnTo>
                  <a:lnTo>
                    <a:pt x="35" y="201"/>
                  </a:lnTo>
                  <a:lnTo>
                    <a:pt x="27" y="197"/>
                  </a:lnTo>
                  <a:lnTo>
                    <a:pt x="21" y="195"/>
                  </a:lnTo>
                  <a:lnTo>
                    <a:pt x="16" y="194"/>
                  </a:lnTo>
                  <a:lnTo>
                    <a:pt x="9" y="196"/>
                  </a:lnTo>
                  <a:lnTo>
                    <a:pt x="2" y="199"/>
                  </a:lnTo>
                  <a:lnTo>
                    <a:pt x="2" y="198"/>
                  </a:lnTo>
                  <a:lnTo>
                    <a:pt x="4" y="197"/>
                  </a:lnTo>
                  <a:lnTo>
                    <a:pt x="7" y="196"/>
                  </a:lnTo>
                  <a:lnTo>
                    <a:pt x="9" y="194"/>
                  </a:lnTo>
                  <a:lnTo>
                    <a:pt x="14" y="192"/>
                  </a:lnTo>
                  <a:lnTo>
                    <a:pt x="18" y="191"/>
                  </a:lnTo>
                  <a:lnTo>
                    <a:pt x="22" y="191"/>
                  </a:lnTo>
                  <a:lnTo>
                    <a:pt x="26" y="193"/>
                  </a:lnTo>
                  <a:lnTo>
                    <a:pt x="33" y="195"/>
                  </a:lnTo>
                  <a:lnTo>
                    <a:pt x="40" y="199"/>
                  </a:lnTo>
                  <a:lnTo>
                    <a:pt x="50" y="205"/>
                  </a:lnTo>
                  <a:lnTo>
                    <a:pt x="62" y="214"/>
                  </a:lnTo>
                  <a:lnTo>
                    <a:pt x="77" y="225"/>
                  </a:lnTo>
                  <a:lnTo>
                    <a:pt x="94" y="237"/>
                  </a:lnTo>
                  <a:lnTo>
                    <a:pt x="115" y="250"/>
                  </a:lnTo>
                  <a:lnTo>
                    <a:pt x="138" y="261"/>
                  </a:lnTo>
                  <a:lnTo>
                    <a:pt x="163" y="271"/>
                  </a:lnTo>
                  <a:lnTo>
                    <a:pt x="188" y="281"/>
                  </a:lnTo>
                  <a:lnTo>
                    <a:pt x="214" y="288"/>
                  </a:lnTo>
                  <a:lnTo>
                    <a:pt x="239" y="295"/>
                  </a:lnTo>
                  <a:lnTo>
                    <a:pt x="264" y="298"/>
                  </a:lnTo>
                  <a:lnTo>
                    <a:pt x="287" y="299"/>
                  </a:lnTo>
                  <a:lnTo>
                    <a:pt x="307" y="298"/>
                  </a:lnTo>
                  <a:lnTo>
                    <a:pt x="326" y="293"/>
                  </a:lnTo>
                  <a:lnTo>
                    <a:pt x="344" y="285"/>
                  </a:lnTo>
                  <a:lnTo>
                    <a:pt x="358" y="273"/>
                  </a:lnTo>
                  <a:lnTo>
                    <a:pt x="371" y="257"/>
                  </a:lnTo>
                  <a:lnTo>
                    <a:pt x="380" y="240"/>
                  </a:lnTo>
                  <a:lnTo>
                    <a:pt x="387" y="222"/>
                  </a:lnTo>
                  <a:lnTo>
                    <a:pt x="390" y="204"/>
                  </a:lnTo>
                  <a:lnTo>
                    <a:pt x="388" y="187"/>
                  </a:lnTo>
                  <a:lnTo>
                    <a:pt x="382" y="167"/>
                  </a:lnTo>
                  <a:lnTo>
                    <a:pt x="377" y="151"/>
                  </a:lnTo>
                  <a:lnTo>
                    <a:pt x="369" y="135"/>
                  </a:lnTo>
                  <a:lnTo>
                    <a:pt x="360" y="119"/>
                  </a:lnTo>
                  <a:lnTo>
                    <a:pt x="348" y="101"/>
                  </a:lnTo>
                  <a:lnTo>
                    <a:pt x="335" y="82"/>
                  </a:lnTo>
                  <a:lnTo>
                    <a:pt x="321" y="64"/>
                  </a:lnTo>
                  <a:lnTo>
                    <a:pt x="306" y="48"/>
                  </a:lnTo>
                  <a:lnTo>
                    <a:pt x="293" y="33"/>
                  </a:lnTo>
                  <a:lnTo>
                    <a:pt x="281" y="22"/>
                  </a:lnTo>
                  <a:lnTo>
                    <a:pt x="270" y="12"/>
                  </a:lnTo>
                  <a:lnTo>
                    <a:pt x="261" y="7"/>
                  </a:lnTo>
                  <a:lnTo>
                    <a:pt x="256" y="4"/>
                  </a:lnTo>
                  <a:lnTo>
                    <a:pt x="254" y="4"/>
                  </a:lnTo>
                  <a:lnTo>
                    <a:pt x="253" y="3"/>
                  </a:lnTo>
                  <a:lnTo>
                    <a:pt x="252" y="3"/>
                  </a:lnTo>
                  <a:lnTo>
                    <a:pt x="250" y="1"/>
                  </a:lnTo>
                  <a:lnTo>
                    <a:pt x="251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8" name="Freeform 85">
              <a:extLst>
                <a:ext uri="{FF2B5EF4-FFF2-40B4-BE49-F238E27FC236}">
                  <a16:creationId xmlns:a16="http://schemas.microsoft.com/office/drawing/2014/main" id="{DFD2405F-F66C-4158-A5AF-E4C5165E52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6262" y="3522322"/>
              <a:ext cx="205259" cy="206665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92" y="3"/>
                </a:cxn>
                <a:cxn ang="0">
                  <a:pos x="110" y="10"/>
                </a:cxn>
                <a:cxn ang="0">
                  <a:pos x="125" y="21"/>
                </a:cxn>
                <a:cxn ang="0">
                  <a:pos x="136" y="37"/>
                </a:cxn>
                <a:cxn ang="0">
                  <a:pos x="143" y="54"/>
                </a:cxn>
                <a:cxn ang="0">
                  <a:pos x="146" y="74"/>
                </a:cxn>
                <a:cxn ang="0">
                  <a:pos x="143" y="93"/>
                </a:cxn>
                <a:cxn ang="0">
                  <a:pos x="136" y="110"/>
                </a:cxn>
                <a:cxn ang="0">
                  <a:pos x="125" y="125"/>
                </a:cxn>
                <a:cxn ang="0">
                  <a:pos x="110" y="137"/>
                </a:cxn>
                <a:cxn ang="0">
                  <a:pos x="92" y="144"/>
                </a:cxn>
                <a:cxn ang="0">
                  <a:pos x="72" y="147"/>
                </a:cxn>
                <a:cxn ang="0">
                  <a:pos x="53" y="144"/>
                </a:cxn>
                <a:cxn ang="0">
                  <a:pos x="36" y="137"/>
                </a:cxn>
                <a:cxn ang="0">
                  <a:pos x="21" y="125"/>
                </a:cxn>
                <a:cxn ang="0">
                  <a:pos x="10" y="110"/>
                </a:cxn>
                <a:cxn ang="0">
                  <a:pos x="3" y="93"/>
                </a:cxn>
                <a:cxn ang="0">
                  <a:pos x="0" y="74"/>
                </a:cxn>
                <a:cxn ang="0">
                  <a:pos x="3" y="54"/>
                </a:cxn>
                <a:cxn ang="0">
                  <a:pos x="10" y="37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2" y="0"/>
                </a:cxn>
              </a:cxnLst>
              <a:rect l="0" t="0" r="r" b="b"/>
              <a:pathLst>
                <a:path w="146" h="147">
                  <a:moveTo>
                    <a:pt x="72" y="0"/>
                  </a:moveTo>
                  <a:lnTo>
                    <a:pt x="92" y="3"/>
                  </a:lnTo>
                  <a:lnTo>
                    <a:pt x="110" y="10"/>
                  </a:lnTo>
                  <a:lnTo>
                    <a:pt x="125" y="21"/>
                  </a:lnTo>
                  <a:lnTo>
                    <a:pt x="136" y="37"/>
                  </a:lnTo>
                  <a:lnTo>
                    <a:pt x="143" y="54"/>
                  </a:lnTo>
                  <a:lnTo>
                    <a:pt x="146" y="74"/>
                  </a:lnTo>
                  <a:lnTo>
                    <a:pt x="143" y="93"/>
                  </a:lnTo>
                  <a:lnTo>
                    <a:pt x="136" y="110"/>
                  </a:lnTo>
                  <a:lnTo>
                    <a:pt x="125" y="125"/>
                  </a:lnTo>
                  <a:lnTo>
                    <a:pt x="110" y="137"/>
                  </a:lnTo>
                  <a:lnTo>
                    <a:pt x="92" y="144"/>
                  </a:lnTo>
                  <a:lnTo>
                    <a:pt x="72" y="147"/>
                  </a:lnTo>
                  <a:lnTo>
                    <a:pt x="53" y="144"/>
                  </a:lnTo>
                  <a:lnTo>
                    <a:pt x="36" y="137"/>
                  </a:lnTo>
                  <a:lnTo>
                    <a:pt x="21" y="125"/>
                  </a:lnTo>
                  <a:lnTo>
                    <a:pt x="10" y="110"/>
                  </a:lnTo>
                  <a:lnTo>
                    <a:pt x="3" y="93"/>
                  </a:lnTo>
                  <a:lnTo>
                    <a:pt x="0" y="74"/>
                  </a:lnTo>
                  <a:lnTo>
                    <a:pt x="3" y="54"/>
                  </a:lnTo>
                  <a:lnTo>
                    <a:pt x="10" y="37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49" name="Freeform 86">
              <a:extLst>
                <a:ext uri="{FF2B5EF4-FFF2-40B4-BE49-F238E27FC236}">
                  <a16:creationId xmlns:a16="http://schemas.microsoft.com/office/drawing/2014/main" id="{8E3F9A08-C1C8-4ABB-9487-264ADA956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4697" y="3533569"/>
              <a:ext cx="186983" cy="186983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84" y="2"/>
                </a:cxn>
                <a:cxn ang="0">
                  <a:pos x="100" y="9"/>
                </a:cxn>
                <a:cxn ang="0">
                  <a:pos x="114" y="19"/>
                </a:cxn>
                <a:cxn ang="0">
                  <a:pos x="124" y="33"/>
                </a:cxn>
                <a:cxn ang="0">
                  <a:pos x="130" y="48"/>
                </a:cxn>
                <a:cxn ang="0">
                  <a:pos x="133" y="66"/>
                </a:cxn>
                <a:cxn ang="0">
                  <a:pos x="130" y="83"/>
                </a:cxn>
                <a:cxn ang="0">
                  <a:pos x="124" y="100"/>
                </a:cxn>
                <a:cxn ang="0">
                  <a:pos x="114" y="112"/>
                </a:cxn>
                <a:cxn ang="0">
                  <a:pos x="100" y="123"/>
                </a:cxn>
                <a:cxn ang="0">
                  <a:pos x="84" y="130"/>
                </a:cxn>
                <a:cxn ang="0">
                  <a:pos x="66" y="133"/>
                </a:cxn>
                <a:cxn ang="0">
                  <a:pos x="49" y="130"/>
                </a:cxn>
                <a:cxn ang="0">
                  <a:pos x="33" y="123"/>
                </a:cxn>
                <a:cxn ang="0">
                  <a:pos x="20" y="112"/>
                </a:cxn>
                <a:cxn ang="0">
                  <a:pos x="10" y="100"/>
                </a:cxn>
                <a:cxn ang="0">
                  <a:pos x="3" y="83"/>
                </a:cxn>
                <a:cxn ang="0">
                  <a:pos x="0" y="66"/>
                </a:cxn>
                <a:cxn ang="0">
                  <a:pos x="3" y="48"/>
                </a:cxn>
                <a:cxn ang="0">
                  <a:pos x="10" y="33"/>
                </a:cxn>
                <a:cxn ang="0">
                  <a:pos x="20" y="19"/>
                </a:cxn>
                <a:cxn ang="0">
                  <a:pos x="33" y="9"/>
                </a:cxn>
                <a:cxn ang="0">
                  <a:pos x="49" y="2"/>
                </a:cxn>
                <a:cxn ang="0">
                  <a:pos x="66" y="0"/>
                </a:cxn>
              </a:cxnLst>
              <a:rect l="0" t="0" r="r" b="b"/>
              <a:pathLst>
                <a:path w="133" h="133">
                  <a:moveTo>
                    <a:pt x="66" y="0"/>
                  </a:moveTo>
                  <a:lnTo>
                    <a:pt x="84" y="2"/>
                  </a:lnTo>
                  <a:lnTo>
                    <a:pt x="100" y="9"/>
                  </a:lnTo>
                  <a:lnTo>
                    <a:pt x="114" y="19"/>
                  </a:lnTo>
                  <a:lnTo>
                    <a:pt x="124" y="33"/>
                  </a:lnTo>
                  <a:lnTo>
                    <a:pt x="130" y="48"/>
                  </a:lnTo>
                  <a:lnTo>
                    <a:pt x="133" y="66"/>
                  </a:lnTo>
                  <a:lnTo>
                    <a:pt x="130" y="83"/>
                  </a:lnTo>
                  <a:lnTo>
                    <a:pt x="124" y="100"/>
                  </a:lnTo>
                  <a:lnTo>
                    <a:pt x="114" y="112"/>
                  </a:lnTo>
                  <a:lnTo>
                    <a:pt x="100" y="123"/>
                  </a:lnTo>
                  <a:lnTo>
                    <a:pt x="84" y="130"/>
                  </a:lnTo>
                  <a:lnTo>
                    <a:pt x="66" y="133"/>
                  </a:lnTo>
                  <a:lnTo>
                    <a:pt x="49" y="130"/>
                  </a:lnTo>
                  <a:lnTo>
                    <a:pt x="33" y="123"/>
                  </a:lnTo>
                  <a:lnTo>
                    <a:pt x="20" y="112"/>
                  </a:lnTo>
                  <a:lnTo>
                    <a:pt x="10" y="100"/>
                  </a:lnTo>
                  <a:lnTo>
                    <a:pt x="3" y="83"/>
                  </a:lnTo>
                  <a:lnTo>
                    <a:pt x="0" y="66"/>
                  </a:lnTo>
                  <a:lnTo>
                    <a:pt x="3" y="48"/>
                  </a:lnTo>
                  <a:lnTo>
                    <a:pt x="10" y="33"/>
                  </a:lnTo>
                  <a:lnTo>
                    <a:pt x="20" y="19"/>
                  </a:lnTo>
                  <a:lnTo>
                    <a:pt x="33" y="9"/>
                  </a:lnTo>
                  <a:lnTo>
                    <a:pt x="49" y="2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50" name="Freeform 87">
              <a:extLst>
                <a:ext uri="{FF2B5EF4-FFF2-40B4-BE49-F238E27FC236}">
                  <a16:creationId xmlns:a16="http://schemas.microsoft.com/office/drawing/2014/main" id="{6C7E2BD6-7D30-42D2-84A1-6980ECC6A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6603" y="2933257"/>
              <a:ext cx="492058" cy="493464"/>
            </a:xfrm>
            <a:custGeom>
              <a:avLst/>
              <a:gdLst/>
              <a:ahLst/>
              <a:cxnLst>
                <a:cxn ang="0">
                  <a:pos x="175" y="0"/>
                </a:cxn>
                <a:cxn ang="0">
                  <a:pos x="206" y="3"/>
                </a:cxn>
                <a:cxn ang="0">
                  <a:pos x="236" y="11"/>
                </a:cxn>
                <a:cxn ang="0">
                  <a:pos x="264" y="24"/>
                </a:cxn>
                <a:cxn ang="0">
                  <a:pos x="288" y="42"/>
                </a:cxn>
                <a:cxn ang="0">
                  <a:pos x="309" y="63"/>
                </a:cxn>
                <a:cxn ang="0">
                  <a:pos x="326" y="87"/>
                </a:cxn>
                <a:cxn ang="0">
                  <a:pos x="339" y="115"/>
                </a:cxn>
                <a:cxn ang="0">
                  <a:pos x="347" y="144"/>
                </a:cxn>
                <a:cxn ang="0">
                  <a:pos x="350" y="175"/>
                </a:cxn>
                <a:cxn ang="0">
                  <a:pos x="347" y="207"/>
                </a:cxn>
                <a:cxn ang="0">
                  <a:pos x="339" y="236"/>
                </a:cxn>
                <a:cxn ang="0">
                  <a:pos x="326" y="263"/>
                </a:cxn>
                <a:cxn ang="0">
                  <a:pos x="309" y="288"/>
                </a:cxn>
                <a:cxn ang="0">
                  <a:pos x="288" y="309"/>
                </a:cxn>
                <a:cxn ang="0">
                  <a:pos x="264" y="327"/>
                </a:cxn>
                <a:cxn ang="0">
                  <a:pos x="236" y="340"/>
                </a:cxn>
                <a:cxn ang="0">
                  <a:pos x="206" y="348"/>
                </a:cxn>
                <a:cxn ang="0">
                  <a:pos x="175" y="351"/>
                </a:cxn>
                <a:cxn ang="0">
                  <a:pos x="144" y="348"/>
                </a:cxn>
                <a:cxn ang="0">
                  <a:pos x="115" y="340"/>
                </a:cxn>
                <a:cxn ang="0">
                  <a:pos x="87" y="327"/>
                </a:cxn>
                <a:cxn ang="0">
                  <a:pos x="62" y="309"/>
                </a:cxn>
                <a:cxn ang="0">
                  <a:pos x="41" y="288"/>
                </a:cxn>
                <a:cxn ang="0">
                  <a:pos x="24" y="263"/>
                </a:cxn>
                <a:cxn ang="0">
                  <a:pos x="11" y="236"/>
                </a:cxn>
                <a:cxn ang="0">
                  <a:pos x="3" y="207"/>
                </a:cxn>
                <a:cxn ang="0">
                  <a:pos x="0" y="175"/>
                </a:cxn>
                <a:cxn ang="0">
                  <a:pos x="3" y="144"/>
                </a:cxn>
                <a:cxn ang="0">
                  <a:pos x="11" y="115"/>
                </a:cxn>
                <a:cxn ang="0">
                  <a:pos x="24" y="87"/>
                </a:cxn>
                <a:cxn ang="0">
                  <a:pos x="41" y="63"/>
                </a:cxn>
                <a:cxn ang="0">
                  <a:pos x="62" y="42"/>
                </a:cxn>
                <a:cxn ang="0">
                  <a:pos x="87" y="24"/>
                </a:cxn>
                <a:cxn ang="0">
                  <a:pos x="115" y="11"/>
                </a:cxn>
                <a:cxn ang="0">
                  <a:pos x="144" y="3"/>
                </a:cxn>
                <a:cxn ang="0">
                  <a:pos x="175" y="0"/>
                </a:cxn>
              </a:cxnLst>
              <a:rect l="0" t="0" r="r" b="b"/>
              <a:pathLst>
                <a:path w="350" h="351">
                  <a:moveTo>
                    <a:pt x="175" y="0"/>
                  </a:moveTo>
                  <a:lnTo>
                    <a:pt x="206" y="3"/>
                  </a:lnTo>
                  <a:lnTo>
                    <a:pt x="236" y="11"/>
                  </a:lnTo>
                  <a:lnTo>
                    <a:pt x="264" y="24"/>
                  </a:lnTo>
                  <a:lnTo>
                    <a:pt x="288" y="42"/>
                  </a:lnTo>
                  <a:lnTo>
                    <a:pt x="309" y="63"/>
                  </a:lnTo>
                  <a:lnTo>
                    <a:pt x="326" y="87"/>
                  </a:lnTo>
                  <a:lnTo>
                    <a:pt x="339" y="115"/>
                  </a:lnTo>
                  <a:lnTo>
                    <a:pt x="347" y="144"/>
                  </a:lnTo>
                  <a:lnTo>
                    <a:pt x="350" y="175"/>
                  </a:lnTo>
                  <a:lnTo>
                    <a:pt x="347" y="207"/>
                  </a:lnTo>
                  <a:lnTo>
                    <a:pt x="339" y="236"/>
                  </a:lnTo>
                  <a:lnTo>
                    <a:pt x="326" y="263"/>
                  </a:lnTo>
                  <a:lnTo>
                    <a:pt x="309" y="288"/>
                  </a:lnTo>
                  <a:lnTo>
                    <a:pt x="288" y="309"/>
                  </a:lnTo>
                  <a:lnTo>
                    <a:pt x="264" y="327"/>
                  </a:lnTo>
                  <a:lnTo>
                    <a:pt x="236" y="340"/>
                  </a:lnTo>
                  <a:lnTo>
                    <a:pt x="206" y="348"/>
                  </a:lnTo>
                  <a:lnTo>
                    <a:pt x="175" y="351"/>
                  </a:lnTo>
                  <a:lnTo>
                    <a:pt x="144" y="348"/>
                  </a:lnTo>
                  <a:lnTo>
                    <a:pt x="115" y="340"/>
                  </a:lnTo>
                  <a:lnTo>
                    <a:pt x="87" y="327"/>
                  </a:lnTo>
                  <a:lnTo>
                    <a:pt x="62" y="309"/>
                  </a:lnTo>
                  <a:lnTo>
                    <a:pt x="41" y="288"/>
                  </a:lnTo>
                  <a:lnTo>
                    <a:pt x="24" y="263"/>
                  </a:lnTo>
                  <a:lnTo>
                    <a:pt x="11" y="236"/>
                  </a:lnTo>
                  <a:lnTo>
                    <a:pt x="3" y="207"/>
                  </a:lnTo>
                  <a:lnTo>
                    <a:pt x="0" y="175"/>
                  </a:lnTo>
                  <a:lnTo>
                    <a:pt x="3" y="144"/>
                  </a:lnTo>
                  <a:lnTo>
                    <a:pt x="11" y="115"/>
                  </a:lnTo>
                  <a:lnTo>
                    <a:pt x="24" y="87"/>
                  </a:lnTo>
                  <a:lnTo>
                    <a:pt x="41" y="63"/>
                  </a:lnTo>
                  <a:lnTo>
                    <a:pt x="62" y="42"/>
                  </a:lnTo>
                  <a:lnTo>
                    <a:pt x="87" y="24"/>
                  </a:lnTo>
                  <a:lnTo>
                    <a:pt x="115" y="11"/>
                  </a:lnTo>
                  <a:lnTo>
                    <a:pt x="144" y="3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51" name="Freeform 89">
              <a:extLst>
                <a:ext uri="{FF2B5EF4-FFF2-40B4-BE49-F238E27FC236}">
                  <a16:creationId xmlns:a16="http://schemas.microsoft.com/office/drawing/2014/main" id="{537B8872-B8C0-4F1C-8635-89880AF8B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939" y="2965593"/>
              <a:ext cx="427388" cy="428794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80" y="3"/>
                </a:cxn>
                <a:cxn ang="0">
                  <a:pos x="205" y="9"/>
                </a:cxn>
                <a:cxn ang="0">
                  <a:pos x="229" y="21"/>
                </a:cxn>
                <a:cxn ang="0">
                  <a:pos x="250" y="36"/>
                </a:cxn>
                <a:cxn ang="0">
                  <a:pos x="268" y="54"/>
                </a:cxn>
                <a:cxn ang="0">
                  <a:pos x="283" y="75"/>
                </a:cxn>
                <a:cxn ang="0">
                  <a:pos x="295" y="99"/>
                </a:cxn>
                <a:cxn ang="0">
                  <a:pos x="301" y="125"/>
                </a:cxn>
                <a:cxn ang="0">
                  <a:pos x="304" y="152"/>
                </a:cxn>
                <a:cxn ang="0">
                  <a:pos x="301" y="180"/>
                </a:cxn>
                <a:cxn ang="0">
                  <a:pos x="295" y="206"/>
                </a:cxn>
                <a:cxn ang="0">
                  <a:pos x="283" y="229"/>
                </a:cxn>
                <a:cxn ang="0">
                  <a:pos x="268" y="251"/>
                </a:cxn>
                <a:cxn ang="0">
                  <a:pos x="250" y="269"/>
                </a:cxn>
                <a:cxn ang="0">
                  <a:pos x="229" y="284"/>
                </a:cxn>
                <a:cxn ang="0">
                  <a:pos x="205" y="295"/>
                </a:cxn>
                <a:cxn ang="0">
                  <a:pos x="180" y="302"/>
                </a:cxn>
                <a:cxn ang="0">
                  <a:pos x="152" y="305"/>
                </a:cxn>
                <a:cxn ang="0">
                  <a:pos x="125" y="302"/>
                </a:cxn>
                <a:cxn ang="0">
                  <a:pos x="99" y="295"/>
                </a:cxn>
                <a:cxn ang="0">
                  <a:pos x="76" y="284"/>
                </a:cxn>
                <a:cxn ang="0">
                  <a:pos x="54" y="269"/>
                </a:cxn>
                <a:cxn ang="0">
                  <a:pos x="36" y="251"/>
                </a:cxn>
                <a:cxn ang="0">
                  <a:pos x="21" y="229"/>
                </a:cxn>
                <a:cxn ang="0">
                  <a:pos x="9" y="206"/>
                </a:cxn>
                <a:cxn ang="0">
                  <a:pos x="3" y="180"/>
                </a:cxn>
                <a:cxn ang="0">
                  <a:pos x="0" y="152"/>
                </a:cxn>
                <a:cxn ang="0">
                  <a:pos x="3" y="125"/>
                </a:cxn>
                <a:cxn ang="0">
                  <a:pos x="9" y="99"/>
                </a:cxn>
                <a:cxn ang="0">
                  <a:pos x="21" y="75"/>
                </a:cxn>
                <a:cxn ang="0">
                  <a:pos x="36" y="54"/>
                </a:cxn>
                <a:cxn ang="0">
                  <a:pos x="54" y="36"/>
                </a:cxn>
                <a:cxn ang="0">
                  <a:pos x="76" y="21"/>
                </a:cxn>
                <a:cxn ang="0">
                  <a:pos x="99" y="9"/>
                </a:cxn>
                <a:cxn ang="0">
                  <a:pos x="125" y="3"/>
                </a:cxn>
                <a:cxn ang="0">
                  <a:pos x="152" y="0"/>
                </a:cxn>
              </a:cxnLst>
              <a:rect l="0" t="0" r="r" b="b"/>
              <a:pathLst>
                <a:path w="304" h="305">
                  <a:moveTo>
                    <a:pt x="152" y="0"/>
                  </a:moveTo>
                  <a:lnTo>
                    <a:pt x="180" y="3"/>
                  </a:lnTo>
                  <a:lnTo>
                    <a:pt x="205" y="9"/>
                  </a:lnTo>
                  <a:lnTo>
                    <a:pt x="229" y="21"/>
                  </a:lnTo>
                  <a:lnTo>
                    <a:pt x="250" y="36"/>
                  </a:lnTo>
                  <a:lnTo>
                    <a:pt x="268" y="54"/>
                  </a:lnTo>
                  <a:lnTo>
                    <a:pt x="283" y="75"/>
                  </a:lnTo>
                  <a:lnTo>
                    <a:pt x="295" y="99"/>
                  </a:lnTo>
                  <a:lnTo>
                    <a:pt x="301" y="125"/>
                  </a:lnTo>
                  <a:lnTo>
                    <a:pt x="304" y="152"/>
                  </a:lnTo>
                  <a:lnTo>
                    <a:pt x="301" y="180"/>
                  </a:lnTo>
                  <a:lnTo>
                    <a:pt x="295" y="206"/>
                  </a:lnTo>
                  <a:lnTo>
                    <a:pt x="283" y="229"/>
                  </a:lnTo>
                  <a:lnTo>
                    <a:pt x="268" y="251"/>
                  </a:lnTo>
                  <a:lnTo>
                    <a:pt x="250" y="269"/>
                  </a:lnTo>
                  <a:lnTo>
                    <a:pt x="229" y="284"/>
                  </a:lnTo>
                  <a:lnTo>
                    <a:pt x="205" y="295"/>
                  </a:lnTo>
                  <a:lnTo>
                    <a:pt x="180" y="302"/>
                  </a:lnTo>
                  <a:lnTo>
                    <a:pt x="152" y="305"/>
                  </a:lnTo>
                  <a:lnTo>
                    <a:pt x="125" y="302"/>
                  </a:lnTo>
                  <a:lnTo>
                    <a:pt x="99" y="295"/>
                  </a:lnTo>
                  <a:lnTo>
                    <a:pt x="76" y="284"/>
                  </a:lnTo>
                  <a:lnTo>
                    <a:pt x="54" y="269"/>
                  </a:lnTo>
                  <a:lnTo>
                    <a:pt x="36" y="251"/>
                  </a:lnTo>
                  <a:lnTo>
                    <a:pt x="21" y="229"/>
                  </a:lnTo>
                  <a:lnTo>
                    <a:pt x="9" y="206"/>
                  </a:lnTo>
                  <a:lnTo>
                    <a:pt x="3" y="180"/>
                  </a:lnTo>
                  <a:lnTo>
                    <a:pt x="0" y="152"/>
                  </a:lnTo>
                  <a:lnTo>
                    <a:pt x="3" y="125"/>
                  </a:lnTo>
                  <a:lnTo>
                    <a:pt x="9" y="99"/>
                  </a:lnTo>
                  <a:lnTo>
                    <a:pt x="21" y="75"/>
                  </a:lnTo>
                  <a:lnTo>
                    <a:pt x="36" y="54"/>
                  </a:lnTo>
                  <a:lnTo>
                    <a:pt x="54" y="36"/>
                  </a:lnTo>
                  <a:lnTo>
                    <a:pt x="76" y="21"/>
                  </a:lnTo>
                  <a:lnTo>
                    <a:pt x="99" y="9"/>
                  </a:lnTo>
                  <a:lnTo>
                    <a:pt x="125" y="3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1A2A3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52" name="Freeform 90">
              <a:extLst>
                <a:ext uri="{FF2B5EF4-FFF2-40B4-BE49-F238E27FC236}">
                  <a16:creationId xmlns:a16="http://schemas.microsoft.com/office/drawing/2014/main" id="{2987658B-EFD3-44D9-B05C-B9CEDFBAD7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7374" y="2974028"/>
              <a:ext cx="411923" cy="411923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173" y="3"/>
                </a:cxn>
                <a:cxn ang="0">
                  <a:pos x="197" y="9"/>
                </a:cxn>
                <a:cxn ang="0">
                  <a:pos x="220" y="20"/>
                </a:cxn>
                <a:cxn ang="0">
                  <a:pos x="240" y="35"/>
                </a:cxn>
                <a:cxn ang="0">
                  <a:pos x="258" y="52"/>
                </a:cxn>
                <a:cxn ang="0">
                  <a:pos x="272" y="72"/>
                </a:cxn>
                <a:cxn ang="0">
                  <a:pos x="283" y="95"/>
                </a:cxn>
                <a:cxn ang="0">
                  <a:pos x="290" y="120"/>
                </a:cxn>
                <a:cxn ang="0">
                  <a:pos x="293" y="146"/>
                </a:cxn>
                <a:cxn ang="0">
                  <a:pos x="290" y="173"/>
                </a:cxn>
                <a:cxn ang="0">
                  <a:pos x="283" y="198"/>
                </a:cxn>
                <a:cxn ang="0">
                  <a:pos x="272" y="221"/>
                </a:cxn>
                <a:cxn ang="0">
                  <a:pos x="258" y="241"/>
                </a:cxn>
                <a:cxn ang="0">
                  <a:pos x="240" y="258"/>
                </a:cxn>
                <a:cxn ang="0">
                  <a:pos x="220" y="273"/>
                </a:cxn>
                <a:cxn ang="0">
                  <a:pos x="197" y="284"/>
                </a:cxn>
                <a:cxn ang="0">
                  <a:pos x="173" y="290"/>
                </a:cxn>
                <a:cxn ang="0">
                  <a:pos x="146" y="293"/>
                </a:cxn>
                <a:cxn ang="0">
                  <a:pos x="120" y="290"/>
                </a:cxn>
                <a:cxn ang="0">
                  <a:pos x="95" y="284"/>
                </a:cxn>
                <a:cxn ang="0">
                  <a:pos x="72" y="273"/>
                </a:cxn>
                <a:cxn ang="0">
                  <a:pos x="52" y="258"/>
                </a:cxn>
                <a:cxn ang="0">
                  <a:pos x="34" y="241"/>
                </a:cxn>
                <a:cxn ang="0">
                  <a:pos x="20" y="221"/>
                </a:cxn>
                <a:cxn ang="0">
                  <a:pos x="9" y="198"/>
                </a:cxn>
                <a:cxn ang="0">
                  <a:pos x="2" y="173"/>
                </a:cxn>
                <a:cxn ang="0">
                  <a:pos x="0" y="146"/>
                </a:cxn>
                <a:cxn ang="0">
                  <a:pos x="2" y="120"/>
                </a:cxn>
                <a:cxn ang="0">
                  <a:pos x="9" y="95"/>
                </a:cxn>
                <a:cxn ang="0">
                  <a:pos x="20" y="72"/>
                </a:cxn>
                <a:cxn ang="0">
                  <a:pos x="34" y="52"/>
                </a:cxn>
                <a:cxn ang="0">
                  <a:pos x="52" y="35"/>
                </a:cxn>
                <a:cxn ang="0">
                  <a:pos x="72" y="20"/>
                </a:cxn>
                <a:cxn ang="0">
                  <a:pos x="95" y="9"/>
                </a:cxn>
                <a:cxn ang="0">
                  <a:pos x="120" y="3"/>
                </a:cxn>
                <a:cxn ang="0">
                  <a:pos x="146" y="0"/>
                </a:cxn>
              </a:cxnLst>
              <a:rect l="0" t="0" r="r" b="b"/>
              <a:pathLst>
                <a:path w="293" h="293">
                  <a:moveTo>
                    <a:pt x="146" y="0"/>
                  </a:moveTo>
                  <a:lnTo>
                    <a:pt x="173" y="3"/>
                  </a:lnTo>
                  <a:lnTo>
                    <a:pt x="197" y="9"/>
                  </a:lnTo>
                  <a:lnTo>
                    <a:pt x="220" y="20"/>
                  </a:lnTo>
                  <a:lnTo>
                    <a:pt x="240" y="35"/>
                  </a:lnTo>
                  <a:lnTo>
                    <a:pt x="258" y="52"/>
                  </a:lnTo>
                  <a:lnTo>
                    <a:pt x="272" y="72"/>
                  </a:lnTo>
                  <a:lnTo>
                    <a:pt x="283" y="95"/>
                  </a:lnTo>
                  <a:lnTo>
                    <a:pt x="290" y="120"/>
                  </a:lnTo>
                  <a:lnTo>
                    <a:pt x="293" y="146"/>
                  </a:lnTo>
                  <a:lnTo>
                    <a:pt x="290" y="173"/>
                  </a:lnTo>
                  <a:lnTo>
                    <a:pt x="283" y="198"/>
                  </a:lnTo>
                  <a:lnTo>
                    <a:pt x="272" y="221"/>
                  </a:lnTo>
                  <a:lnTo>
                    <a:pt x="258" y="241"/>
                  </a:lnTo>
                  <a:lnTo>
                    <a:pt x="240" y="258"/>
                  </a:lnTo>
                  <a:lnTo>
                    <a:pt x="220" y="273"/>
                  </a:lnTo>
                  <a:lnTo>
                    <a:pt x="197" y="284"/>
                  </a:lnTo>
                  <a:lnTo>
                    <a:pt x="173" y="290"/>
                  </a:lnTo>
                  <a:lnTo>
                    <a:pt x="146" y="293"/>
                  </a:lnTo>
                  <a:lnTo>
                    <a:pt x="120" y="290"/>
                  </a:lnTo>
                  <a:lnTo>
                    <a:pt x="95" y="284"/>
                  </a:lnTo>
                  <a:lnTo>
                    <a:pt x="72" y="273"/>
                  </a:lnTo>
                  <a:lnTo>
                    <a:pt x="52" y="258"/>
                  </a:lnTo>
                  <a:lnTo>
                    <a:pt x="34" y="241"/>
                  </a:lnTo>
                  <a:lnTo>
                    <a:pt x="20" y="221"/>
                  </a:lnTo>
                  <a:lnTo>
                    <a:pt x="9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2" y="120"/>
                  </a:lnTo>
                  <a:lnTo>
                    <a:pt x="9" y="95"/>
                  </a:lnTo>
                  <a:lnTo>
                    <a:pt x="20" y="72"/>
                  </a:lnTo>
                  <a:lnTo>
                    <a:pt x="34" y="52"/>
                  </a:lnTo>
                  <a:lnTo>
                    <a:pt x="52" y="35"/>
                  </a:lnTo>
                  <a:lnTo>
                    <a:pt x="72" y="20"/>
                  </a:lnTo>
                  <a:lnTo>
                    <a:pt x="95" y="9"/>
                  </a:lnTo>
                  <a:lnTo>
                    <a:pt x="120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53" name="Freeform 53">
              <a:extLst>
                <a:ext uri="{FF2B5EF4-FFF2-40B4-BE49-F238E27FC236}">
                  <a16:creationId xmlns:a16="http://schemas.microsoft.com/office/drawing/2014/main" id="{294511C7-4134-4E05-BC76-6CA308C24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503" y="4745504"/>
              <a:ext cx="188910" cy="188910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92" y="3"/>
                </a:cxn>
                <a:cxn ang="0">
                  <a:pos x="109" y="10"/>
                </a:cxn>
                <a:cxn ang="0">
                  <a:pos x="125" y="21"/>
                </a:cxn>
                <a:cxn ang="0">
                  <a:pos x="136" y="36"/>
                </a:cxn>
                <a:cxn ang="0">
                  <a:pos x="143" y="53"/>
                </a:cxn>
                <a:cxn ang="0">
                  <a:pos x="146" y="72"/>
                </a:cxn>
                <a:cxn ang="0">
                  <a:pos x="143" y="92"/>
                </a:cxn>
                <a:cxn ang="0">
                  <a:pos x="136" y="109"/>
                </a:cxn>
                <a:cxn ang="0">
                  <a:pos x="125" y="124"/>
                </a:cxn>
                <a:cxn ang="0">
                  <a:pos x="109" y="136"/>
                </a:cxn>
                <a:cxn ang="0">
                  <a:pos x="92" y="143"/>
                </a:cxn>
                <a:cxn ang="0">
                  <a:pos x="73" y="146"/>
                </a:cxn>
                <a:cxn ang="0">
                  <a:pos x="53" y="143"/>
                </a:cxn>
                <a:cxn ang="0">
                  <a:pos x="36" y="136"/>
                </a:cxn>
                <a:cxn ang="0">
                  <a:pos x="21" y="124"/>
                </a:cxn>
                <a:cxn ang="0">
                  <a:pos x="10" y="109"/>
                </a:cxn>
                <a:cxn ang="0">
                  <a:pos x="3" y="92"/>
                </a:cxn>
                <a:cxn ang="0">
                  <a:pos x="0" y="72"/>
                </a:cxn>
                <a:cxn ang="0">
                  <a:pos x="3" y="53"/>
                </a:cxn>
                <a:cxn ang="0">
                  <a:pos x="10" y="36"/>
                </a:cxn>
                <a:cxn ang="0">
                  <a:pos x="21" y="21"/>
                </a:cxn>
                <a:cxn ang="0">
                  <a:pos x="36" y="10"/>
                </a:cxn>
                <a:cxn ang="0">
                  <a:pos x="53" y="3"/>
                </a:cxn>
                <a:cxn ang="0">
                  <a:pos x="73" y="0"/>
                </a:cxn>
              </a:cxnLst>
              <a:rect l="0" t="0" r="r" b="b"/>
              <a:pathLst>
                <a:path w="146" h="146">
                  <a:moveTo>
                    <a:pt x="73" y="0"/>
                  </a:moveTo>
                  <a:lnTo>
                    <a:pt x="92" y="3"/>
                  </a:lnTo>
                  <a:lnTo>
                    <a:pt x="109" y="10"/>
                  </a:lnTo>
                  <a:lnTo>
                    <a:pt x="125" y="21"/>
                  </a:lnTo>
                  <a:lnTo>
                    <a:pt x="136" y="36"/>
                  </a:lnTo>
                  <a:lnTo>
                    <a:pt x="143" y="53"/>
                  </a:lnTo>
                  <a:lnTo>
                    <a:pt x="146" y="72"/>
                  </a:lnTo>
                  <a:lnTo>
                    <a:pt x="143" y="92"/>
                  </a:lnTo>
                  <a:lnTo>
                    <a:pt x="136" y="109"/>
                  </a:lnTo>
                  <a:lnTo>
                    <a:pt x="125" y="124"/>
                  </a:lnTo>
                  <a:lnTo>
                    <a:pt x="109" y="136"/>
                  </a:lnTo>
                  <a:lnTo>
                    <a:pt x="92" y="143"/>
                  </a:lnTo>
                  <a:lnTo>
                    <a:pt x="73" y="146"/>
                  </a:lnTo>
                  <a:lnTo>
                    <a:pt x="53" y="143"/>
                  </a:lnTo>
                  <a:lnTo>
                    <a:pt x="36" y="136"/>
                  </a:lnTo>
                  <a:lnTo>
                    <a:pt x="21" y="124"/>
                  </a:lnTo>
                  <a:lnTo>
                    <a:pt x="10" y="109"/>
                  </a:lnTo>
                  <a:lnTo>
                    <a:pt x="3" y="92"/>
                  </a:lnTo>
                  <a:lnTo>
                    <a:pt x="0" y="72"/>
                  </a:lnTo>
                  <a:lnTo>
                    <a:pt x="3" y="53"/>
                  </a:lnTo>
                  <a:lnTo>
                    <a:pt x="10" y="36"/>
                  </a:lnTo>
                  <a:lnTo>
                    <a:pt x="21" y="21"/>
                  </a:lnTo>
                  <a:lnTo>
                    <a:pt x="36" y="10"/>
                  </a:lnTo>
                  <a:lnTo>
                    <a:pt x="53" y="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A0B4B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grpSp>
          <p:nvGrpSpPr>
            <p:cNvPr id="54" name="Group 95">
              <a:extLst>
                <a:ext uri="{FF2B5EF4-FFF2-40B4-BE49-F238E27FC236}">
                  <a16:creationId xmlns:a16="http://schemas.microsoft.com/office/drawing/2014/main" id="{9DD4C210-DA50-4CC9-97F5-F76C2A9C3595}"/>
                </a:ext>
              </a:extLst>
            </p:cNvPr>
            <p:cNvGrpSpPr/>
            <p:nvPr/>
          </p:nvGrpSpPr>
          <p:grpSpPr>
            <a:xfrm>
              <a:off x="5619199" y="4741219"/>
              <a:ext cx="172924" cy="172924"/>
              <a:chOff x="5516563" y="4495800"/>
              <a:chExt cx="195263" cy="195263"/>
            </a:xfrm>
          </p:grpSpPr>
          <p:sp>
            <p:nvSpPr>
              <p:cNvPr id="57" name="Freeform 55">
                <a:extLst>
                  <a:ext uri="{FF2B5EF4-FFF2-40B4-BE49-F238E27FC236}">
                    <a16:creationId xmlns:a16="http://schemas.microsoft.com/office/drawing/2014/main" id="{0E09A120-6DC9-4A4B-AF76-3A74C3E770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6563" y="4495800"/>
                <a:ext cx="195263" cy="195263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78" y="2"/>
                  </a:cxn>
                  <a:cxn ang="0">
                    <a:pos x="93" y="9"/>
                  </a:cxn>
                  <a:cxn ang="0">
                    <a:pos x="104" y="19"/>
                  </a:cxn>
                  <a:cxn ang="0">
                    <a:pos x="115" y="31"/>
                  </a:cxn>
                  <a:cxn ang="0">
                    <a:pos x="121" y="45"/>
                  </a:cxn>
                  <a:cxn ang="0">
                    <a:pos x="123" y="62"/>
                  </a:cxn>
                  <a:cxn ang="0">
                    <a:pos x="121" y="78"/>
                  </a:cxn>
                  <a:cxn ang="0">
                    <a:pos x="115" y="93"/>
                  </a:cxn>
                  <a:cxn ang="0">
                    <a:pos x="104" y="105"/>
                  </a:cxn>
                  <a:cxn ang="0">
                    <a:pos x="93" y="115"/>
                  </a:cxn>
                  <a:cxn ang="0">
                    <a:pos x="78" y="121"/>
                  </a:cxn>
                  <a:cxn ang="0">
                    <a:pos x="61" y="123"/>
                  </a:cxn>
                  <a:cxn ang="0">
                    <a:pos x="45" y="121"/>
                  </a:cxn>
                  <a:cxn ang="0">
                    <a:pos x="30" y="115"/>
                  </a:cxn>
                  <a:cxn ang="0">
                    <a:pos x="18" y="105"/>
                  </a:cxn>
                  <a:cxn ang="0">
                    <a:pos x="8" y="93"/>
                  </a:cxn>
                  <a:cxn ang="0">
                    <a:pos x="2" y="78"/>
                  </a:cxn>
                  <a:cxn ang="0">
                    <a:pos x="0" y="62"/>
                  </a:cxn>
                  <a:cxn ang="0">
                    <a:pos x="2" y="45"/>
                  </a:cxn>
                  <a:cxn ang="0">
                    <a:pos x="8" y="31"/>
                  </a:cxn>
                  <a:cxn ang="0">
                    <a:pos x="18" y="19"/>
                  </a:cxn>
                  <a:cxn ang="0">
                    <a:pos x="30" y="9"/>
                  </a:cxn>
                  <a:cxn ang="0">
                    <a:pos x="45" y="2"/>
                  </a:cxn>
                  <a:cxn ang="0">
                    <a:pos x="61" y="0"/>
                  </a:cxn>
                </a:cxnLst>
                <a:rect l="0" t="0" r="r" b="b"/>
                <a:pathLst>
                  <a:path w="123" h="123">
                    <a:moveTo>
                      <a:pt x="61" y="0"/>
                    </a:moveTo>
                    <a:lnTo>
                      <a:pt x="78" y="2"/>
                    </a:lnTo>
                    <a:lnTo>
                      <a:pt x="93" y="9"/>
                    </a:lnTo>
                    <a:lnTo>
                      <a:pt x="104" y="19"/>
                    </a:lnTo>
                    <a:lnTo>
                      <a:pt x="115" y="31"/>
                    </a:lnTo>
                    <a:lnTo>
                      <a:pt x="121" y="45"/>
                    </a:lnTo>
                    <a:lnTo>
                      <a:pt x="123" y="62"/>
                    </a:lnTo>
                    <a:lnTo>
                      <a:pt x="121" y="78"/>
                    </a:lnTo>
                    <a:lnTo>
                      <a:pt x="115" y="93"/>
                    </a:lnTo>
                    <a:lnTo>
                      <a:pt x="104" y="105"/>
                    </a:lnTo>
                    <a:lnTo>
                      <a:pt x="93" y="115"/>
                    </a:lnTo>
                    <a:lnTo>
                      <a:pt x="78" y="121"/>
                    </a:lnTo>
                    <a:lnTo>
                      <a:pt x="61" y="123"/>
                    </a:lnTo>
                    <a:lnTo>
                      <a:pt x="45" y="121"/>
                    </a:lnTo>
                    <a:lnTo>
                      <a:pt x="30" y="115"/>
                    </a:lnTo>
                    <a:lnTo>
                      <a:pt x="18" y="105"/>
                    </a:lnTo>
                    <a:lnTo>
                      <a:pt x="8" y="93"/>
                    </a:lnTo>
                    <a:lnTo>
                      <a:pt x="2" y="78"/>
                    </a:lnTo>
                    <a:lnTo>
                      <a:pt x="0" y="62"/>
                    </a:lnTo>
                    <a:lnTo>
                      <a:pt x="2" y="45"/>
                    </a:lnTo>
                    <a:lnTo>
                      <a:pt x="8" y="31"/>
                    </a:lnTo>
                    <a:lnTo>
                      <a:pt x="18" y="19"/>
                    </a:lnTo>
                    <a:lnTo>
                      <a:pt x="30" y="9"/>
                    </a:lnTo>
                    <a:lnTo>
                      <a:pt x="45" y="2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394A4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0165" tIns="40082" rIns="80165" bIns="400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578">
                  <a:solidFill>
                    <a:prstClr val="black"/>
                  </a:solidFill>
                </a:endParaRPr>
              </a:p>
            </p:txBody>
          </p:sp>
          <p:sp>
            <p:nvSpPr>
              <p:cNvPr id="58" name="Freeform 56">
                <a:extLst>
                  <a:ext uri="{FF2B5EF4-FFF2-40B4-BE49-F238E27FC236}">
                    <a16:creationId xmlns:a16="http://schemas.microsoft.com/office/drawing/2014/main" id="{37E56421-DEB1-4B92-A276-2C1CBD03D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6088" y="4505325"/>
                <a:ext cx="176213" cy="1778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70" y="2"/>
                  </a:cxn>
                  <a:cxn ang="0">
                    <a:pos x="84" y="7"/>
                  </a:cxn>
                  <a:cxn ang="0">
                    <a:pos x="95" y="16"/>
                  </a:cxn>
                  <a:cxn ang="0">
                    <a:pos x="104" y="27"/>
                  </a:cxn>
                  <a:cxn ang="0">
                    <a:pos x="109" y="41"/>
                  </a:cxn>
                  <a:cxn ang="0">
                    <a:pos x="111" y="56"/>
                  </a:cxn>
                  <a:cxn ang="0">
                    <a:pos x="109" y="71"/>
                  </a:cxn>
                  <a:cxn ang="0">
                    <a:pos x="104" y="84"/>
                  </a:cxn>
                  <a:cxn ang="0">
                    <a:pos x="95" y="95"/>
                  </a:cxn>
                  <a:cxn ang="0">
                    <a:pos x="84" y="104"/>
                  </a:cxn>
                  <a:cxn ang="0">
                    <a:pos x="70" y="110"/>
                  </a:cxn>
                  <a:cxn ang="0">
                    <a:pos x="55" y="112"/>
                  </a:cxn>
                  <a:cxn ang="0">
                    <a:pos x="41" y="110"/>
                  </a:cxn>
                  <a:cxn ang="0">
                    <a:pos x="27" y="104"/>
                  </a:cxn>
                  <a:cxn ang="0">
                    <a:pos x="16" y="95"/>
                  </a:cxn>
                  <a:cxn ang="0">
                    <a:pos x="7" y="84"/>
                  </a:cxn>
                  <a:cxn ang="0">
                    <a:pos x="1" y="71"/>
                  </a:cxn>
                  <a:cxn ang="0">
                    <a:pos x="0" y="56"/>
                  </a:cxn>
                  <a:cxn ang="0">
                    <a:pos x="1" y="41"/>
                  </a:cxn>
                  <a:cxn ang="0">
                    <a:pos x="7" y="27"/>
                  </a:cxn>
                  <a:cxn ang="0">
                    <a:pos x="16" y="16"/>
                  </a:cxn>
                  <a:cxn ang="0">
                    <a:pos x="27" y="7"/>
                  </a:cxn>
                  <a:cxn ang="0">
                    <a:pos x="41" y="2"/>
                  </a:cxn>
                  <a:cxn ang="0">
                    <a:pos x="55" y="0"/>
                  </a:cxn>
                </a:cxnLst>
                <a:rect l="0" t="0" r="r" b="b"/>
                <a:pathLst>
                  <a:path w="111" h="112">
                    <a:moveTo>
                      <a:pt x="55" y="0"/>
                    </a:moveTo>
                    <a:lnTo>
                      <a:pt x="70" y="2"/>
                    </a:lnTo>
                    <a:lnTo>
                      <a:pt x="84" y="7"/>
                    </a:lnTo>
                    <a:lnTo>
                      <a:pt x="95" y="16"/>
                    </a:lnTo>
                    <a:lnTo>
                      <a:pt x="104" y="27"/>
                    </a:lnTo>
                    <a:lnTo>
                      <a:pt x="109" y="41"/>
                    </a:lnTo>
                    <a:lnTo>
                      <a:pt x="111" y="56"/>
                    </a:lnTo>
                    <a:lnTo>
                      <a:pt x="109" y="71"/>
                    </a:lnTo>
                    <a:lnTo>
                      <a:pt x="104" y="84"/>
                    </a:lnTo>
                    <a:lnTo>
                      <a:pt x="95" y="95"/>
                    </a:lnTo>
                    <a:lnTo>
                      <a:pt x="84" y="104"/>
                    </a:lnTo>
                    <a:lnTo>
                      <a:pt x="70" y="110"/>
                    </a:lnTo>
                    <a:lnTo>
                      <a:pt x="55" y="112"/>
                    </a:lnTo>
                    <a:lnTo>
                      <a:pt x="41" y="110"/>
                    </a:lnTo>
                    <a:lnTo>
                      <a:pt x="27" y="104"/>
                    </a:lnTo>
                    <a:lnTo>
                      <a:pt x="16" y="95"/>
                    </a:lnTo>
                    <a:lnTo>
                      <a:pt x="7" y="84"/>
                    </a:lnTo>
                    <a:lnTo>
                      <a:pt x="1" y="71"/>
                    </a:lnTo>
                    <a:lnTo>
                      <a:pt x="0" y="56"/>
                    </a:lnTo>
                    <a:lnTo>
                      <a:pt x="1" y="41"/>
                    </a:lnTo>
                    <a:lnTo>
                      <a:pt x="7" y="27"/>
                    </a:lnTo>
                    <a:lnTo>
                      <a:pt x="16" y="16"/>
                    </a:lnTo>
                    <a:lnTo>
                      <a:pt x="27" y="7"/>
                    </a:lnTo>
                    <a:lnTo>
                      <a:pt x="41" y="2"/>
                    </a:lnTo>
                    <a:lnTo>
                      <a:pt x="5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lumMod val="75000"/>
                      <a:lumOff val="25000"/>
                      <a:shade val="30000"/>
                      <a:satMod val="115000"/>
                    </a:schemeClr>
                  </a:gs>
                  <a:gs pos="50000">
                    <a:schemeClr val="tx1">
                      <a:lumMod val="75000"/>
                      <a:lumOff val="25000"/>
                      <a:shade val="67500"/>
                      <a:satMod val="115000"/>
                    </a:schemeClr>
                  </a:gs>
                  <a:gs pos="100000">
                    <a:schemeClr val="tx1">
                      <a:lumMod val="75000"/>
                      <a:lumOff val="2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80165" tIns="40082" rIns="80165" bIns="40082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578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5" name="Freeform 37">
              <a:extLst>
                <a:ext uri="{FF2B5EF4-FFF2-40B4-BE49-F238E27FC236}">
                  <a16:creationId xmlns:a16="http://schemas.microsoft.com/office/drawing/2014/main" id="{92E2E7F5-8816-47DF-8468-38CC56B78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869" y="4393003"/>
              <a:ext cx="492058" cy="271335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350" y="158"/>
                </a:cxn>
                <a:cxn ang="0">
                  <a:pos x="0" y="193"/>
                </a:cxn>
                <a:cxn ang="0">
                  <a:pos x="192" y="0"/>
                </a:cxn>
              </a:cxnLst>
              <a:rect l="0" t="0" r="r" b="b"/>
              <a:pathLst>
                <a:path w="350" h="193">
                  <a:moveTo>
                    <a:pt x="192" y="0"/>
                  </a:moveTo>
                  <a:lnTo>
                    <a:pt x="350" y="158"/>
                  </a:lnTo>
                  <a:lnTo>
                    <a:pt x="0" y="193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D67FF4BC-2CFA-4597-AE42-C90046836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5856" y="3521978"/>
              <a:ext cx="359904" cy="359905"/>
            </a:xfrm>
            <a:custGeom>
              <a:avLst/>
              <a:gdLst>
                <a:gd name="connsiteX0" fmla="*/ 460 w 533"/>
                <a:gd name="connsiteY0" fmla="*/ 0 h 582"/>
                <a:gd name="connsiteX1" fmla="*/ 533 w 533"/>
                <a:gd name="connsiteY1" fmla="*/ 73 h 582"/>
                <a:gd name="connsiteX2" fmla="*/ 25 w 533"/>
                <a:gd name="connsiteY2" fmla="*/ 582 h 582"/>
                <a:gd name="connsiteX3" fmla="*/ 280 w 533"/>
                <a:gd name="connsiteY3" fmla="*/ 179 h 582"/>
                <a:gd name="connsiteX4" fmla="*/ 460 w 533"/>
                <a:gd name="connsiteY4" fmla="*/ 0 h 582"/>
                <a:gd name="connsiteX0" fmla="*/ 180 w 253"/>
                <a:gd name="connsiteY0" fmla="*/ 0 h 256"/>
                <a:gd name="connsiteX1" fmla="*/ 253 w 253"/>
                <a:gd name="connsiteY1" fmla="*/ 73 h 256"/>
                <a:gd name="connsiteX2" fmla="*/ 72 w 253"/>
                <a:gd name="connsiteY2" fmla="*/ 256 h 256"/>
                <a:gd name="connsiteX3" fmla="*/ 0 w 253"/>
                <a:gd name="connsiteY3" fmla="*/ 179 h 256"/>
                <a:gd name="connsiteX4" fmla="*/ 180 w 253"/>
                <a:gd name="connsiteY4" fmla="*/ 0 h 256"/>
                <a:gd name="connsiteX0" fmla="*/ 183 w 256"/>
                <a:gd name="connsiteY0" fmla="*/ 0 h 256"/>
                <a:gd name="connsiteX1" fmla="*/ 256 w 256"/>
                <a:gd name="connsiteY1" fmla="*/ 73 h 256"/>
                <a:gd name="connsiteX2" fmla="*/ 75 w 256"/>
                <a:gd name="connsiteY2" fmla="*/ 256 h 256"/>
                <a:gd name="connsiteX3" fmla="*/ 0 w 256"/>
                <a:gd name="connsiteY3" fmla="*/ 184 h 256"/>
                <a:gd name="connsiteX4" fmla="*/ 183 w 256"/>
                <a:gd name="connsiteY4" fmla="*/ 0 h 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" h="256">
                  <a:moveTo>
                    <a:pt x="183" y="0"/>
                  </a:moveTo>
                  <a:lnTo>
                    <a:pt x="256" y="73"/>
                  </a:lnTo>
                  <a:lnTo>
                    <a:pt x="75" y="256"/>
                  </a:lnTo>
                  <a:lnTo>
                    <a:pt x="0" y="18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chemeClr val="bg1">
                <a:lumMod val="65000"/>
                <a:alpha val="18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80165" tIns="40082" rIns="80165" bIns="40082" numCol="1" anchor="t" anchorCtr="0" compatLnSpc="1">
              <a:prstTxWarp prst="textNoShape">
                <a:avLst/>
              </a:prstTxWarp>
            </a:bodyPr>
            <a:lstStyle/>
            <a:p>
              <a:endParaRPr lang="en-US" sz="1578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97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334" y="3264703"/>
            <a:ext cx="7641264" cy="786626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59" name="Obdélník 58">
            <a:extLst>
              <a:ext uri="{FF2B5EF4-FFF2-40B4-BE49-F238E27FC236}">
                <a16:creationId xmlns:a16="http://schemas.microsoft.com/office/drawing/2014/main" id="{64A7E3AD-1407-41C0-AA92-E2DCCC0F3486}"/>
              </a:ext>
            </a:extLst>
          </p:cNvPr>
          <p:cNvSpPr/>
          <p:nvPr/>
        </p:nvSpPr>
        <p:spPr>
          <a:xfrm>
            <a:off x="4763899" y="4561926"/>
            <a:ext cx="40651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Marcel Navrátil</a:t>
            </a:r>
          </a:p>
        </p:txBody>
      </p:sp>
      <p:pic>
        <p:nvPicPr>
          <p:cNvPr id="60" name="Grafický objekt 59" descr="Telefon">
            <a:extLst>
              <a:ext uri="{FF2B5EF4-FFF2-40B4-BE49-F238E27FC236}">
                <a16:creationId xmlns:a16="http://schemas.microsoft.com/office/drawing/2014/main" id="{B1791701-A435-42D4-B751-F0BAB5AED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0405" y="5200357"/>
            <a:ext cx="274320" cy="274320"/>
          </a:xfrm>
          <a:prstGeom prst="rect">
            <a:avLst/>
          </a:prstGeom>
        </p:spPr>
      </p:pic>
      <p:sp>
        <p:nvSpPr>
          <p:cNvPr id="61" name="Obdélník 60">
            <a:extLst>
              <a:ext uri="{FF2B5EF4-FFF2-40B4-BE49-F238E27FC236}">
                <a16:creationId xmlns:a16="http://schemas.microsoft.com/office/drawing/2014/main" id="{6CB8DD54-4061-433B-8531-DD596048243B}"/>
              </a:ext>
            </a:extLst>
          </p:cNvPr>
          <p:cNvSpPr/>
          <p:nvPr/>
        </p:nvSpPr>
        <p:spPr>
          <a:xfrm>
            <a:off x="5648682" y="5100319"/>
            <a:ext cx="443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577 601 383, 724 341 624 </a:t>
            </a:r>
          </a:p>
        </p:txBody>
      </p:sp>
      <p:pic>
        <p:nvPicPr>
          <p:cNvPr id="62" name="Grafický objekt 61" descr="Obálka">
            <a:extLst>
              <a:ext uri="{FF2B5EF4-FFF2-40B4-BE49-F238E27FC236}">
                <a16:creationId xmlns:a16="http://schemas.microsoft.com/office/drawing/2014/main" id="{2E40D57C-9668-477D-A0FB-7BD6BAECD8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798384" y="5723546"/>
            <a:ext cx="274320" cy="274320"/>
          </a:xfrm>
          <a:prstGeom prst="rect">
            <a:avLst/>
          </a:prstGeom>
        </p:spPr>
      </p:pic>
      <p:sp>
        <p:nvSpPr>
          <p:cNvPr id="63" name="Obdélník 62">
            <a:extLst>
              <a:ext uri="{FF2B5EF4-FFF2-40B4-BE49-F238E27FC236}">
                <a16:creationId xmlns:a16="http://schemas.microsoft.com/office/drawing/2014/main" id="{7B198A20-B608-4B52-A0E7-DB7930D1BACE}"/>
              </a:ext>
            </a:extLst>
          </p:cNvPr>
          <p:cNvSpPr/>
          <p:nvPr/>
        </p:nvSpPr>
        <p:spPr>
          <a:xfrm>
            <a:off x="5745144" y="5564774"/>
            <a:ext cx="39017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navratil@trexima.cz</a:t>
            </a: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4" name="obrázek 1" descr="image001">
            <a:extLst>
              <a:ext uri="{FF2B5EF4-FFF2-40B4-BE49-F238E27FC236}">
                <a16:creationId xmlns:a16="http://schemas.microsoft.com/office/drawing/2014/main" id="{D183A64C-C798-4455-98E0-F5784491A0A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9954" y="562505"/>
            <a:ext cx="2914650" cy="1076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379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643616" y="1452097"/>
            <a:ext cx="523037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"/>
          <p:cNvSpPr txBox="1">
            <a:spLocks/>
          </p:cNvSpPr>
          <p:nvPr/>
        </p:nvSpPr>
        <p:spPr>
          <a:xfrm>
            <a:off x="533290" y="2073716"/>
            <a:ext cx="2034011" cy="9346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2400" dirty="0">
                <a:latin typeface="Arial"/>
                <a:cs typeface="Arial"/>
              </a:rPr>
              <a:t>Statistika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643615" y="2492057"/>
            <a:ext cx="1907525" cy="9346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Mzdové statistiky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Informace o pracovních podmínkách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Dopravní statistika</a:t>
            </a:r>
            <a:endParaRPr lang="en-US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3120419" y="2073716"/>
            <a:ext cx="2461153" cy="9346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2400" dirty="0">
                <a:latin typeface="Arial"/>
                <a:cs typeface="Arial"/>
              </a:rPr>
              <a:t>Podnikové poradenství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1" name="Title 3"/>
          <p:cNvSpPr txBox="1">
            <a:spLocks/>
          </p:cNvSpPr>
          <p:nvPr/>
        </p:nvSpPr>
        <p:spPr>
          <a:xfrm>
            <a:off x="3179459" y="2830299"/>
            <a:ext cx="2747106" cy="1497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Mzdový benchmarking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Mzdové a motivační systémy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Vzdělávání manažerů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HR Monitor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Kompetenční modely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Průzkumy spokojenosti zaměstnanců</a:t>
            </a:r>
          </a:p>
          <a:p>
            <a:pPr>
              <a:lnSpc>
                <a:spcPct val="120000"/>
              </a:lnSpc>
            </a:pPr>
            <a:endParaRPr lang="cs-CZ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  <a:hlinkClick r:id="rId2"/>
              </a:rPr>
              <a:t>http://www.motivace8000.cz/</a:t>
            </a: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 </a:t>
            </a:r>
            <a:endParaRPr lang="en-US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6372244" y="666699"/>
            <a:ext cx="4360084" cy="9346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2400" dirty="0">
                <a:latin typeface="Arial"/>
                <a:cs typeface="Arial"/>
              </a:rPr>
              <a:t>Firemní zákazníci</a:t>
            </a:r>
            <a:endParaRPr lang="en-US" sz="2400" dirty="0">
              <a:latin typeface="Arial"/>
              <a:cs typeface="Arial"/>
            </a:endParaRPr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 flipV="1">
            <a:off x="6075671" y="2021840"/>
            <a:ext cx="0" cy="512064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3">
            <a:extLst>
              <a:ext uri="{FF2B5EF4-FFF2-40B4-BE49-F238E27FC236}">
                <a16:creationId xmlns:a16="http://schemas.microsoft.com/office/drawing/2014/main" id="{67F0872E-2EA1-4FDA-B224-7EF6F5473DC3}"/>
              </a:ext>
            </a:extLst>
          </p:cNvPr>
          <p:cNvSpPr txBox="1">
            <a:spLocks/>
          </p:cNvSpPr>
          <p:nvPr/>
        </p:nvSpPr>
        <p:spPr>
          <a:xfrm>
            <a:off x="643616" y="3902096"/>
            <a:ext cx="2034011" cy="6800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2400" dirty="0">
                <a:latin typeface="Arial"/>
                <a:cs typeface="Arial"/>
              </a:rPr>
              <a:t>Trh práce a vzdělávání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A9390017-6E6F-493D-B753-B429FF18A4D0}"/>
              </a:ext>
            </a:extLst>
          </p:cNvPr>
          <p:cNvSpPr txBox="1">
            <a:spLocks/>
          </p:cNvSpPr>
          <p:nvPr/>
        </p:nvSpPr>
        <p:spPr>
          <a:xfrm>
            <a:off x="643616" y="4685517"/>
            <a:ext cx="1907525" cy="15807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Studie, analýzy, šetření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Koordinace sektorových rad s HK ČR a SP ČR</a:t>
            </a: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Regionální, národní a mezinárodní projekty</a:t>
            </a:r>
          </a:p>
          <a:p>
            <a:pPr>
              <a:lnSpc>
                <a:spcPct val="120000"/>
              </a:lnSpc>
            </a:pPr>
            <a:endParaRPr lang="cs-CZ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 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261ED5F8-8CDF-4390-95B6-490070E5B7F7}"/>
              </a:ext>
            </a:extLst>
          </p:cNvPr>
          <p:cNvSpPr txBox="1">
            <a:spLocks/>
          </p:cNvSpPr>
          <p:nvPr/>
        </p:nvSpPr>
        <p:spPr>
          <a:xfrm>
            <a:off x="3141360" y="5240847"/>
            <a:ext cx="2461153" cy="9346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cs-CZ" sz="2400" dirty="0">
                <a:latin typeface="Arial"/>
                <a:cs typeface="Arial"/>
              </a:rPr>
              <a:t>Software na míru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B2B8D7AB-AA37-420E-B7B6-D2FF9719D8DD}"/>
              </a:ext>
            </a:extLst>
          </p:cNvPr>
          <p:cNvSpPr txBox="1">
            <a:spLocks/>
          </p:cNvSpPr>
          <p:nvPr/>
        </p:nvSpPr>
        <p:spPr>
          <a:xfrm>
            <a:off x="3155407" y="5939833"/>
            <a:ext cx="2308106" cy="14974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75000"/>
              </a:lnSpc>
              <a:spcBef>
                <a:spcPct val="0"/>
              </a:spcBef>
              <a:buNone/>
              <a:defRPr sz="4800" b="1" i="0" kern="1200">
                <a:solidFill>
                  <a:schemeClr val="tx1"/>
                </a:solidFill>
                <a:latin typeface="Bebas Neue" charset="0"/>
                <a:ea typeface="Bebas Neue" charset="0"/>
                <a:cs typeface="Bebas Neue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Internetové a lokální aplikace pro desktop a mobilní telefony</a:t>
            </a:r>
            <a:r>
              <a:rPr lang="en-US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.</a:t>
            </a:r>
            <a:endParaRPr lang="cs-CZ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cs-CZ" sz="1200" b="0" dirty="0">
                <a:solidFill>
                  <a:schemeClr val="tx1">
                    <a:alpha val="70000"/>
                  </a:schemeClr>
                </a:solidFill>
                <a:latin typeface="Arial"/>
                <a:ea typeface="Source Sans Pro" charset="0"/>
                <a:cs typeface="Arial"/>
              </a:rPr>
              <a:t>Školení a technická podpora</a:t>
            </a:r>
            <a:endParaRPr lang="en-US" sz="1200" b="0" dirty="0">
              <a:solidFill>
                <a:schemeClr val="tx1">
                  <a:alpha val="70000"/>
                </a:schemeClr>
              </a:solidFill>
              <a:latin typeface="Arial"/>
              <a:ea typeface="Source Sans Pro" charset="0"/>
              <a:cs typeface="Arial"/>
            </a:endParaRPr>
          </a:p>
        </p:txBody>
      </p:sp>
      <p:pic>
        <p:nvPicPr>
          <p:cNvPr id="19" name="Obrázek 18">
            <a:extLst>
              <a:ext uri="{FF2B5EF4-FFF2-40B4-BE49-F238E27FC236}">
                <a16:creationId xmlns:a16="http://schemas.microsoft.com/office/drawing/2014/main" id="{B9364704-D3FE-4762-BE78-5D5987B94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516" y="1796123"/>
            <a:ext cx="1552146" cy="537281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39215082-F33B-4336-BA41-4CC9FC8E77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397" y="3120991"/>
            <a:ext cx="2187966" cy="701696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21485A74-003B-4B6D-AD85-46094CC777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0305" y="4078631"/>
            <a:ext cx="2503264" cy="503529"/>
          </a:xfrm>
          <a:prstGeom prst="rect">
            <a:avLst/>
          </a:prstGeom>
        </p:spPr>
      </p:pic>
      <p:pic>
        <p:nvPicPr>
          <p:cNvPr id="22" name="Obrázek 21">
            <a:extLst>
              <a:ext uri="{FF2B5EF4-FFF2-40B4-BE49-F238E27FC236}">
                <a16:creationId xmlns:a16="http://schemas.microsoft.com/office/drawing/2014/main" id="{D69F370B-09C1-401B-BFE3-7165B2CB577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549" r="17541"/>
          <a:stretch/>
        </p:blipFill>
        <p:spPr>
          <a:xfrm>
            <a:off x="8210672" y="1729591"/>
            <a:ext cx="1970594" cy="147080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EDC293C2-37EE-4889-B1E8-A1611C60BEE9}"/>
              </a:ext>
            </a:extLst>
          </p:cNvPr>
          <p:cNvSpPr txBox="1"/>
          <p:nvPr/>
        </p:nvSpPr>
        <p:spPr>
          <a:xfrm>
            <a:off x="6453576" y="4788704"/>
            <a:ext cx="3514191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A další: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Synthesia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Austin </a:t>
            </a:r>
            <a:r>
              <a:rPr lang="cs-CZ" dirty="0" err="1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Detonator</a:t>
            </a: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 s.r.o.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Fatra a.s.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 err="1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Synthos</a:t>
            </a: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 Kralupy a.s.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>
                    <a:alpha val="70000"/>
                  </a:schemeClr>
                </a:solidFill>
                <a:latin typeface="Arial"/>
                <a:cs typeface="Arial"/>
              </a:rPr>
              <a:t>PLASTON CZ</a:t>
            </a:r>
          </a:p>
          <a:p>
            <a:endParaRPr lang="cs-CZ" dirty="0"/>
          </a:p>
        </p:txBody>
      </p:sp>
      <p:pic>
        <p:nvPicPr>
          <p:cNvPr id="24" name="obrázek 1" descr="image001">
            <a:extLst>
              <a:ext uri="{FF2B5EF4-FFF2-40B4-BE49-F238E27FC236}">
                <a16:creationId xmlns:a16="http://schemas.microsoft.com/office/drawing/2014/main" id="{F8FCF824-BC6A-4363-A7FD-72F00D23090A}"/>
              </a:ext>
            </a:extLst>
          </p:cNvPr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9" r="5763"/>
          <a:stretch/>
        </p:blipFill>
        <p:spPr bwMode="auto">
          <a:xfrm>
            <a:off x="494676" y="292316"/>
            <a:ext cx="2625743" cy="1076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0722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Freeform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841730" y="0"/>
            <a:ext cx="9835318" cy="756285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2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245121" y="0"/>
            <a:ext cx="9443516" cy="756285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420865" y="2251300"/>
            <a:ext cx="3003511" cy="3059717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455" y="402651"/>
            <a:ext cx="6281058" cy="14618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Národní</a:t>
            </a:r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soustava</a:t>
            </a:r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kvalifikací</a:t>
            </a:r>
            <a:r>
              <a:rPr lang="cs-CZ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endParaRPr lang="en-US" sz="4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02F643-E4FF-4709-8221-948E9C574F2C}"/>
              </a:ext>
            </a:extLst>
          </p:cNvPr>
          <p:cNvSpPr txBox="1"/>
          <p:nvPr/>
        </p:nvSpPr>
        <p:spPr>
          <a:xfrm>
            <a:off x="3852296" y="1799273"/>
            <a:ext cx="6278011" cy="539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</a:rPr>
              <a:t>průběžně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budovaný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státem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podporovaný</a:t>
            </a:r>
            <a:r>
              <a:rPr lang="en-US" sz="2000" dirty="0">
                <a:solidFill>
                  <a:schemeClr val="bg1"/>
                </a:solidFill>
              </a:rPr>
              <a:t> a </a:t>
            </a:r>
            <a:r>
              <a:rPr lang="en-US" sz="2000" dirty="0" err="1">
                <a:solidFill>
                  <a:schemeClr val="bg1"/>
                </a:solidFill>
              </a:rPr>
              <a:t>občany</a:t>
            </a:r>
            <a:r>
              <a:rPr lang="en-US" sz="2000" dirty="0">
                <a:solidFill>
                  <a:schemeClr val="bg1"/>
                </a:solidFill>
              </a:rPr>
              <a:t> i </a:t>
            </a:r>
            <a:r>
              <a:rPr lang="en-US" sz="2000" dirty="0" err="1">
                <a:solidFill>
                  <a:schemeClr val="bg1"/>
                </a:solidFill>
              </a:rPr>
              <a:t>zaměstnavateli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využitelný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registr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profesních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kvalifikací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existujících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na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pracovním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trhu</a:t>
            </a:r>
            <a:r>
              <a:rPr lang="en-US" sz="2000" b="1" dirty="0">
                <a:solidFill>
                  <a:schemeClr val="bg1"/>
                </a:solidFill>
              </a:rPr>
              <a:t> v ČR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endParaRPr lang="cs-CZ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Systém  u</a:t>
            </a:r>
            <a:r>
              <a:rPr lang="en-US" sz="2000" dirty="0" err="1">
                <a:solidFill>
                  <a:schemeClr val="bg1"/>
                </a:solidFill>
              </a:rPr>
              <a:t>možňuj</a:t>
            </a:r>
            <a:r>
              <a:rPr lang="cs-CZ" sz="2000" dirty="0" err="1">
                <a:solidFill>
                  <a:schemeClr val="bg1"/>
                </a:solidFill>
              </a:rPr>
              <a:t>ící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zájemcům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získat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celostátně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uznávané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osvědčení</a:t>
            </a:r>
            <a:r>
              <a:rPr lang="en-US" sz="2000" dirty="0">
                <a:solidFill>
                  <a:schemeClr val="bg1"/>
                </a:solidFill>
              </a:rPr>
              <a:t> o </a:t>
            </a:r>
            <a:r>
              <a:rPr lang="en-US" sz="2000" dirty="0" err="1">
                <a:solidFill>
                  <a:schemeClr val="bg1"/>
                </a:solidFill>
              </a:rPr>
              <a:t>jejich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profesní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kvalifikaci</a:t>
            </a:r>
            <a:r>
              <a:rPr lang="en-US" sz="2000" dirty="0">
                <a:solidFill>
                  <a:schemeClr val="bg1"/>
                </a:solidFill>
              </a:rPr>
              <a:t>, </a:t>
            </a:r>
            <a:r>
              <a:rPr lang="en-US" sz="2000" dirty="0" err="1">
                <a:solidFill>
                  <a:schemeClr val="bg1"/>
                </a:solidFill>
              </a:rPr>
              <a:t>aniž</a:t>
            </a:r>
            <a:r>
              <a:rPr lang="en-US" sz="2000" dirty="0">
                <a:solidFill>
                  <a:schemeClr val="bg1"/>
                </a:solidFill>
              </a:rPr>
              <a:t> by </a:t>
            </a:r>
            <a:r>
              <a:rPr lang="en-US" sz="2000" dirty="0" err="1">
                <a:solidFill>
                  <a:schemeClr val="bg1"/>
                </a:solidFill>
              </a:rPr>
              <a:t>museli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cs-CZ" sz="2000" dirty="0">
                <a:solidFill>
                  <a:schemeClr val="bg1"/>
                </a:solidFill>
              </a:rPr>
              <a:t>projít </a:t>
            </a:r>
            <a:r>
              <a:rPr lang="en-US" sz="2000" dirty="0" err="1">
                <a:solidFill>
                  <a:schemeClr val="bg1"/>
                </a:solidFill>
              </a:rPr>
              <a:t>formálním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vzděláváním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endParaRPr lang="cs-CZ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cs-CZ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chemeClr val="bg1"/>
                </a:solidFill>
              </a:rPr>
              <a:t>systém formálního uznávání kvalifikací </a:t>
            </a:r>
            <a:r>
              <a:rPr lang="cs-CZ" sz="2000" dirty="0">
                <a:solidFill>
                  <a:schemeClr val="bg1"/>
                </a:solidFill>
              </a:rPr>
              <a:t>široce využitelný pro trh práce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NSK </a:t>
            </a:r>
            <a:r>
              <a:rPr lang="en-US" sz="2000" dirty="0" err="1">
                <a:solidFill>
                  <a:schemeClr val="bg1"/>
                </a:solidFill>
              </a:rPr>
              <a:t>má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právní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>
                <a:solidFill>
                  <a:schemeClr val="bg1"/>
                </a:solidFill>
              </a:rPr>
              <a:t>základ</a:t>
            </a:r>
            <a:r>
              <a:rPr lang="en-US" sz="2000" dirty="0">
                <a:solidFill>
                  <a:schemeClr val="bg1"/>
                </a:solidFill>
              </a:rPr>
              <a:t> v </a:t>
            </a:r>
            <a:r>
              <a:rPr lang="en-US" sz="2000" dirty="0" err="1">
                <a:solidFill>
                  <a:schemeClr val="bg1"/>
                </a:solidFill>
              </a:rPr>
              <a:t>Zákonu</a:t>
            </a:r>
            <a:r>
              <a:rPr lang="en-US" sz="2000" dirty="0">
                <a:solidFill>
                  <a:schemeClr val="bg1"/>
                </a:solidFill>
              </a:rPr>
              <a:t> č. 179/2006 Sb. (</a:t>
            </a:r>
            <a:r>
              <a:rPr lang="en-US" sz="2000" b="1" dirty="0" err="1">
                <a:solidFill>
                  <a:schemeClr val="bg1"/>
                </a:solidFill>
              </a:rPr>
              <a:t>Zákon</a:t>
            </a:r>
            <a:r>
              <a:rPr lang="en-US" sz="2000" b="1" dirty="0">
                <a:solidFill>
                  <a:schemeClr val="bg1"/>
                </a:solidFill>
              </a:rPr>
              <a:t> o </a:t>
            </a:r>
            <a:r>
              <a:rPr lang="en-US" sz="2000" b="1" dirty="0" err="1">
                <a:solidFill>
                  <a:schemeClr val="bg1"/>
                </a:solidFill>
              </a:rPr>
              <a:t>uznávání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výsledků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dalšího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vzdělávání</a:t>
            </a:r>
            <a:r>
              <a:rPr lang="en-US" sz="2000" dirty="0">
                <a:solidFill>
                  <a:schemeClr val="bg1"/>
                </a:solidFill>
              </a:rPr>
              <a:t>). </a:t>
            </a:r>
            <a:endParaRPr lang="cs-CZ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cs-CZ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bg1"/>
                </a:solidFill>
              </a:rPr>
              <a:t>poskytuje zpětnou vazbou pro kurikula počátečního vzdělávání a je podnětem pro jejich revize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cs-CZ" sz="20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15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(více než) dekáda NSK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30056" y="1835640"/>
            <a:ext cx="2970268" cy="1993344"/>
            <a:chOff x="1895707" y="1831751"/>
            <a:chExt cx="3388038" cy="1807566"/>
          </a:xfrm>
        </p:grpSpPr>
        <p:sp>
          <p:nvSpPr>
            <p:cNvPr id="5" name="Rounded Rectangle 4"/>
            <p:cNvSpPr/>
            <p:nvPr/>
          </p:nvSpPr>
          <p:spPr>
            <a:xfrm rot="2700000">
              <a:off x="3687304" y="232536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18900000">
              <a:off x="3682388" y="302518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895707" y="2684256"/>
              <a:ext cx="2928405" cy="614134"/>
            </a:xfrm>
            <a:prstGeom prst="roundRect">
              <a:avLst>
                <a:gd name="adj" fmla="val 7044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ctr"/>
            <a:lstStyle/>
            <a:p>
              <a:r>
                <a:rPr lang="cs-CZ" sz="2000" dirty="0">
                  <a:latin typeface="Bebas Neue" charset="0"/>
                  <a:ea typeface="Bebas Neue" charset="0"/>
                  <a:cs typeface="Bebas Neue" charset="0"/>
                </a:rPr>
                <a:t>Začátky</a:t>
              </a:r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4483067" y="2632430"/>
              <a:ext cx="706987" cy="706988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" fmla="*/ 1433441 w 4116165"/>
                <a:gd name="connsiteY0" fmla="*/ 1003242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688860 w 4116165"/>
                <a:gd name="connsiteY8" fmla="*/ 0 h 3497531"/>
                <a:gd name="connsiteX9" fmla="*/ 739322 w 4116165"/>
                <a:gd name="connsiteY9" fmla="*/ 20901 h 3497531"/>
                <a:gd name="connsiteX10" fmla="*/ 1356818 w 4116165"/>
                <a:gd name="connsiteY10" fmla="*/ 638398 h 3497531"/>
                <a:gd name="connsiteX11" fmla="*/ 1356818 w 4116165"/>
                <a:gd name="connsiteY11" fmla="*/ 739322 h 3497531"/>
                <a:gd name="connsiteX12" fmla="*/ 739322 w 4116165"/>
                <a:gd name="connsiteY12" fmla="*/ 1356819 h 3497531"/>
                <a:gd name="connsiteX13" fmla="*/ 638398 w 4116165"/>
                <a:gd name="connsiteY13" fmla="*/ 1356819 h 3497531"/>
                <a:gd name="connsiteX14" fmla="*/ 20901 w 4116165"/>
                <a:gd name="connsiteY14" fmla="*/ 739322 h 3497531"/>
                <a:gd name="connsiteX15" fmla="*/ 20901 w 4116165"/>
                <a:gd name="connsiteY15" fmla="*/ 638398 h 3497531"/>
                <a:gd name="connsiteX16" fmla="*/ 638398 w 4116165"/>
                <a:gd name="connsiteY16" fmla="*/ 20901 h 3497531"/>
                <a:gd name="connsiteX17" fmla="*/ 688860 w 4116165"/>
                <a:gd name="connsiteY17" fmla="*/ 0 h 3497531"/>
                <a:gd name="connsiteX0" fmla="*/ 1433441 w 4116165"/>
                <a:gd name="connsiteY0" fmla="*/ 3309096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688860 w 4116165"/>
                <a:gd name="connsiteY7" fmla="*/ 0 h 3497531"/>
                <a:gd name="connsiteX8" fmla="*/ 739322 w 4116165"/>
                <a:gd name="connsiteY8" fmla="*/ 20901 h 3497531"/>
                <a:gd name="connsiteX9" fmla="*/ 1356818 w 4116165"/>
                <a:gd name="connsiteY9" fmla="*/ 638398 h 3497531"/>
                <a:gd name="connsiteX10" fmla="*/ 1356818 w 4116165"/>
                <a:gd name="connsiteY10" fmla="*/ 739322 h 3497531"/>
                <a:gd name="connsiteX11" fmla="*/ 739322 w 4116165"/>
                <a:gd name="connsiteY11" fmla="*/ 1356819 h 3497531"/>
                <a:gd name="connsiteX12" fmla="*/ 638398 w 4116165"/>
                <a:gd name="connsiteY12" fmla="*/ 1356819 h 3497531"/>
                <a:gd name="connsiteX13" fmla="*/ 20901 w 4116165"/>
                <a:gd name="connsiteY13" fmla="*/ 739322 h 3497531"/>
                <a:gd name="connsiteX14" fmla="*/ 20901 w 4116165"/>
                <a:gd name="connsiteY14" fmla="*/ 638398 h 3497531"/>
                <a:gd name="connsiteX15" fmla="*/ 638398 w 4116165"/>
                <a:gd name="connsiteY15" fmla="*/ 20901 h 3497531"/>
                <a:gd name="connsiteX16" fmla="*/ 688860 w 4116165"/>
                <a:gd name="connsiteY16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1003242 h 3497531"/>
                <a:gd name="connsiteX2" fmla="*/ 4116165 w 4116165"/>
                <a:gd name="connsiteY2" fmla="*/ 3309096 h 3497531"/>
                <a:gd name="connsiteX3" fmla="*/ 3927730 w 4116165"/>
                <a:gd name="connsiteY3" fmla="*/ 3497531 h 3497531"/>
                <a:gd name="connsiteX4" fmla="*/ 1621876 w 4116165"/>
                <a:gd name="connsiteY4" fmla="*/ 3497531 h 3497531"/>
                <a:gd name="connsiteX5" fmla="*/ 1433441 w 4116165"/>
                <a:gd name="connsiteY5" fmla="*/ 3309096 h 3497531"/>
                <a:gd name="connsiteX6" fmla="*/ 688860 w 4116165"/>
                <a:gd name="connsiteY6" fmla="*/ 0 h 3497531"/>
                <a:gd name="connsiteX7" fmla="*/ 739322 w 4116165"/>
                <a:gd name="connsiteY7" fmla="*/ 20901 h 3497531"/>
                <a:gd name="connsiteX8" fmla="*/ 1356818 w 4116165"/>
                <a:gd name="connsiteY8" fmla="*/ 638398 h 3497531"/>
                <a:gd name="connsiteX9" fmla="*/ 1356818 w 4116165"/>
                <a:gd name="connsiteY9" fmla="*/ 739322 h 3497531"/>
                <a:gd name="connsiteX10" fmla="*/ 739322 w 4116165"/>
                <a:gd name="connsiteY10" fmla="*/ 1356819 h 3497531"/>
                <a:gd name="connsiteX11" fmla="*/ 638398 w 4116165"/>
                <a:gd name="connsiteY11" fmla="*/ 1356819 h 3497531"/>
                <a:gd name="connsiteX12" fmla="*/ 20901 w 4116165"/>
                <a:gd name="connsiteY12" fmla="*/ 739322 h 3497531"/>
                <a:gd name="connsiteX13" fmla="*/ 20901 w 4116165"/>
                <a:gd name="connsiteY13" fmla="*/ 638398 h 3497531"/>
                <a:gd name="connsiteX14" fmla="*/ 638398 w 4116165"/>
                <a:gd name="connsiteY14" fmla="*/ 20901 h 3497531"/>
                <a:gd name="connsiteX15" fmla="*/ 688860 w 4116165"/>
                <a:gd name="connsiteY15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3309096 h 3497531"/>
                <a:gd name="connsiteX2" fmla="*/ 3927730 w 4116165"/>
                <a:gd name="connsiteY2" fmla="*/ 3497531 h 3497531"/>
                <a:gd name="connsiteX3" fmla="*/ 1621876 w 4116165"/>
                <a:gd name="connsiteY3" fmla="*/ 3497531 h 3497531"/>
                <a:gd name="connsiteX4" fmla="*/ 1433441 w 4116165"/>
                <a:gd name="connsiteY4" fmla="*/ 3309096 h 3497531"/>
                <a:gd name="connsiteX5" fmla="*/ 688860 w 4116165"/>
                <a:gd name="connsiteY5" fmla="*/ 0 h 3497531"/>
                <a:gd name="connsiteX6" fmla="*/ 739322 w 4116165"/>
                <a:gd name="connsiteY6" fmla="*/ 20901 h 3497531"/>
                <a:gd name="connsiteX7" fmla="*/ 1356818 w 4116165"/>
                <a:gd name="connsiteY7" fmla="*/ 638398 h 3497531"/>
                <a:gd name="connsiteX8" fmla="*/ 1356818 w 4116165"/>
                <a:gd name="connsiteY8" fmla="*/ 739322 h 3497531"/>
                <a:gd name="connsiteX9" fmla="*/ 739322 w 4116165"/>
                <a:gd name="connsiteY9" fmla="*/ 1356819 h 3497531"/>
                <a:gd name="connsiteX10" fmla="*/ 638398 w 4116165"/>
                <a:gd name="connsiteY10" fmla="*/ 1356819 h 3497531"/>
                <a:gd name="connsiteX11" fmla="*/ 20901 w 4116165"/>
                <a:gd name="connsiteY11" fmla="*/ 739322 h 3497531"/>
                <a:gd name="connsiteX12" fmla="*/ 20901 w 4116165"/>
                <a:gd name="connsiteY12" fmla="*/ 638398 h 3497531"/>
                <a:gd name="connsiteX13" fmla="*/ 638398 w 4116165"/>
                <a:gd name="connsiteY13" fmla="*/ 20901 h 3497531"/>
                <a:gd name="connsiteX14" fmla="*/ 688860 w 4116165"/>
                <a:gd name="connsiteY14" fmla="*/ 0 h 3497531"/>
                <a:gd name="connsiteX0" fmla="*/ 1433441 w 3927730"/>
                <a:gd name="connsiteY0" fmla="*/ 3309096 h 3497531"/>
                <a:gd name="connsiteX1" fmla="*/ 3927730 w 3927730"/>
                <a:gd name="connsiteY1" fmla="*/ 3497531 h 3497531"/>
                <a:gd name="connsiteX2" fmla="*/ 1621876 w 3927730"/>
                <a:gd name="connsiteY2" fmla="*/ 3497531 h 3497531"/>
                <a:gd name="connsiteX3" fmla="*/ 1433441 w 3927730"/>
                <a:gd name="connsiteY3" fmla="*/ 3309096 h 3497531"/>
                <a:gd name="connsiteX4" fmla="*/ 688860 w 3927730"/>
                <a:gd name="connsiteY4" fmla="*/ 0 h 3497531"/>
                <a:gd name="connsiteX5" fmla="*/ 739322 w 3927730"/>
                <a:gd name="connsiteY5" fmla="*/ 20901 h 3497531"/>
                <a:gd name="connsiteX6" fmla="*/ 1356818 w 3927730"/>
                <a:gd name="connsiteY6" fmla="*/ 638398 h 3497531"/>
                <a:gd name="connsiteX7" fmla="*/ 1356818 w 3927730"/>
                <a:gd name="connsiteY7" fmla="*/ 739322 h 3497531"/>
                <a:gd name="connsiteX8" fmla="*/ 739322 w 3927730"/>
                <a:gd name="connsiteY8" fmla="*/ 1356819 h 3497531"/>
                <a:gd name="connsiteX9" fmla="*/ 638398 w 3927730"/>
                <a:gd name="connsiteY9" fmla="*/ 1356819 h 3497531"/>
                <a:gd name="connsiteX10" fmla="*/ 20901 w 3927730"/>
                <a:gd name="connsiteY10" fmla="*/ 739322 h 3497531"/>
                <a:gd name="connsiteX11" fmla="*/ 20901 w 3927730"/>
                <a:gd name="connsiteY11" fmla="*/ 638398 h 3497531"/>
                <a:gd name="connsiteX12" fmla="*/ 638398 w 3927730"/>
                <a:gd name="connsiteY12" fmla="*/ 20901 h 3497531"/>
                <a:gd name="connsiteX13" fmla="*/ 688860 w 3927730"/>
                <a:gd name="connsiteY13" fmla="*/ 0 h 3497531"/>
                <a:gd name="connsiteX0" fmla="*/ 1433441 w 1621876"/>
                <a:gd name="connsiteY0" fmla="*/ 3309096 h 3497531"/>
                <a:gd name="connsiteX1" fmla="*/ 1621876 w 1621876"/>
                <a:gd name="connsiteY1" fmla="*/ 3497531 h 3497531"/>
                <a:gd name="connsiteX2" fmla="*/ 1433441 w 1621876"/>
                <a:gd name="connsiteY2" fmla="*/ 3309096 h 3497531"/>
                <a:gd name="connsiteX3" fmla="*/ 688860 w 1621876"/>
                <a:gd name="connsiteY3" fmla="*/ 0 h 3497531"/>
                <a:gd name="connsiteX4" fmla="*/ 739322 w 1621876"/>
                <a:gd name="connsiteY4" fmla="*/ 20901 h 3497531"/>
                <a:gd name="connsiteX5" fmla="*/ 1356818 w 1621876"/>
                <a:gd name="connsiteY5" fmla="*/ 638398 h 3497531"/>
                <a:gd name="connsiteX6" fmla="*/ 1356818 w 1621876"/>
                <a:gd name="connsiteY6" fmla="*/ 739322 h 3497531"/>
                <a:gd name="connsiteX7" fmla="*/ 739322 w 1621876"/>
                <a:gd name="connsiteY7" fmla="*/ 1356819 h 3497531"/>
                <a:gd name="connsiteX8" fmla="*/ 638398 w 1621876"/>
                <a:gd name="connsiteY8" fmla="*/ 1356819 h 3497531"/>
                <a:gd name="connsiteX9" fmla="*/ 20901 w 1621876"/>
                <a:gd name="connsiteY9" fmla="*/ 739322 h 3497531"/>
                <a:gd name="connsiteX10" fmla="*/ 20901 w 1621876"/>
                <a:gd name="connsiteY10" fmla="*/ 638398 h 3497531"/>
                <a:gd name="connsiteX11" fmla="*/ 638398 w 1621876"/>
                <a:gd name="connsiteY11" fmla="*/ 20901 h 3497531"/>
                <a:gd name="connsiteX12" fmla="*/ 688860 w 1621876"/>
                <a:gd name="connsiteY12" fmla="*/ 0 h 3497531"/>
                <a:gd name="connsiteX0" fmla="*/ 688860 w 1377719"/>
                <a:gd name="connsiteY0" fmla="*/ 0 h 1377720"/>
                <a:gd name="connsiteX1" fmla="*/ 739322 w 1377719"/>
                <a:gd name="connsiteY1" fmla="*/ 20901 h 1377720"/>
                <a:gd name="connsiteX2" fmla="*/ 1356818 w 1377719"/>
                <a:gd name="connsiteY2" fmla="*/ 638398 h 1377720"/>
                <a:gd name="connsiteX3" fmla="*/ 1356818 w 1377719"/>
                <a:gd name="connsiteY3" fmla="*/ 739322 h 1377720"/>
                <a:gd name="connsiteX4" fmla="*/ 739322 w 1377719"/>
                <a:gd name="connsiteY4" fmla="*/ 1356819 h 1377720"/>
                <a:gd name="connsiteX5" fmla="*/ 638398 w 1377719"/>
                <a:gd name="connsiteY5" fmla="*/ 1356819 h 1377720"/>
                <a:gd name="connsiteX6" fmla="*/ 20901 w 1377719"/>
                <a:gd name="connsiteY6" fmla="*/ 739322 h 1377720"/>
                <a:gd name="connsiteX7" fmla="*/ 20901 w 1377719"/>
                <a:gd name="connsiteY7" fmla="*/ 638398 h 1377720"/>
                <a:gd name="connsiteX8" fmla="*/ 638398 w 1377719"/>
                <a:gd name="connsiteY8" fmla="*/ 20901 h 1377720"/>
                <a:gd name="connsiteX9" fmla="*/ 688860 w 1377719"/>
                <a:gd name="connsiteY9" fmla="*/ 0 h 137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dirty="0">
                  <a:latin typeface="Bebas Neue" charset="0"/>
                  <a:ea typeface="Bebas Neue" charset="0"/>
                  <a:cs typeface="Bebas Neue" charset="0"/>
                </a:rPr>
                <a:t>01</a:t>
              </a:r>
              <a:endParaRPr lang="en-US" sz="24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02685" y="2886220"/>
            <a:ext cx="3594025" cy="2411946"/>
            <a:chOff x="1895707" y="1831751"/>
            <a:chExt cx="3388038" cy="1807566"/>
          </a:xfrm>
        </p:grpSpPr>
        <p:sp>
          <p:nvSpPr>
            <p:cNvPr id="10" name="Rounded Rectangle 9"/>
            <p:cNvSpPr/>
            <p:nvPr/>
          </p:nvSpPr>
          <p:spPr>
            <a:xfrm rot="2700000">
              <a:off x="3687304" y="232536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 rot="18900000">
              <a:off x="3682388" y="302518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895707" y="2684256"/>
              <a:ext cx="2928405" cy="614134"/>
            </a:xfrm>
            <a:prstGeom prst="roundRect">
              <a:avLst>
                <a:gd name="adj" fmla="val 7044"/>
              </a:avLst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ctr"/>
            <a:lstStyle/>
            <a:p>
              <a:r>
                <a:rPr lang="cs-CZ" sz="2000" dirty="0">
                  <a:latin typeface="Bebas Neue" charset="0"/>
                  <a:ea typeface="Bebas Neue" charset="0"/>
                  <a:cs typeface="Bebas Neue" charset="0"/>
                </a:rPr>
                <a:t>Vybudování systému</a:t>
              </a:r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483067" y="2632430"/>
              <a:ext cx="706987" cy="706988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" fmla="*/ 1433441 w 4116165"/>
                <a:gd name="connsiteY0" fmla="*/ 1003242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688860 w 4116165"/>
                <a:gd name="connsiteY8" fmla="*/ 0 h 3497531"/>
                <a:gd name="connsiteX9" fmla="*/ 739322 w 4116165"/>
                <a:gd name="connsiteY9" fmla="*/ 20901 h 3497531"/>
                <a:gd name="connsiteX10" fmla="*/ 1356818 w 4116165"/>
                <a:gd name="connsiteY10" fmla="*/ 638398 h 3497531"/>
                <a:gd name="connsiteX11" fmla="*/ 1356818 w 4116165"/>
                <a:gd name="connsiteY11" fmla="*/ 739322 h 3497531"/>
                <a:gd name="connsiteX12" fmla="*/ 739322 w 4116165"/>
                <a:gd name="connsiteY12" fmla="*/ 1356819 h 3497531"/>
                <a:gd name="connsiteX13" fmla="*/ 638398 w 4116165"/>
                <a:gd name="connsiteY13" fmla="*/ 1356819 h 3497531"/>
                <a:gd name="connsiteX14" fmla="*/ 20901 w 4116165"/>
                <a:gd name="connsiteY14" fmla="*/ 739322 h 3497531"/>
                <a:gd name="connsiteX15" fmla="*/ 20901 w 4116165"/>
                <a:gd name="connsiteY15" fmla="*/ 638398 h 3497531"/>
                <a:gd name="connsiteX16" fmla="*/ 638398 w 4116165"/>
                <a:gd name="connsiteY16" fmla="*/ 20901 h 3497531"/>
                <a:gd name="connsiteX17" fmla="*/ 688860 w 4116165"/>
                <a:gd name="connsiteY17" fmla="*/ 0 h 3497531"/>
                <a:gd name="connsiteX0" fmla="*/ 1433441 w 4116165"/>
                <a:gd name="connsiteY0" fmla="*/ 3309096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688860 w 4116165"/>
                <a:gd name="connsiteY7" fmla="*/ 0 h 3497531"/>
                <a:gd name="connsiteX8" fmla="*/ 739322 w 4116165"/>
                <a:gd name="connsiteY8" fmla="*/ 20901 h 3497531"/>
                <a:gd name="connsiteX9" fmla="*/ 1356818 w 4116165"/>
                <a:gd name="connsiteY9" fmla="*/ 638398 h 3497531"/>
                <a:gd name="connsiteX10" fmla="*/ 1356818 w 4116165"/>
                <a:gd name="connsiteY10" fmla="*/ 739322 h 3497531"/>
                <a:gd name="connsiteX11" fmla="*/ 739322 w 4116165"/>
                <a:gd name="connsiteY11" fmla="*/ 1356819 h 3497531"/>
                <a:gd name="connsiteX12" fmla="*/ 638398 w 4116165"/>
                <a:gd name="connsiteY12" fmla="*/ 1356819 h 3497531"/>
                <a:gd name="connsiteX13" fmla="*/ 20901 w 4116165"/>
                <a:gd name="connsiteY13" fmla="*/ 739322 h 3497531"/>
                <a:gd name="connsiteX14" fmla="*/ 20901 w 4116165"/>
                <a:gd name="connsiteY14" fmla="*/ 638398 h 3497531"/>
                <a:gd name="connsiteX15" fmla="*/ 638398 w 4116165"/>
                <a:gd name="connsiteY15" fmla="*/ 20901 h 3497531"/>
                <a:gd name="connsiteX16" fmla="*/ 688860 w 4116165"/>
                <a:gd name="connsiteY16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1003242 h 3497531"/>
                <a:gd name="connsiteX2" fmla="*/ 4116165 w 4116165"/>
                <a:gd name="connsiteY2" fmla="*/ 3309096 h 3497531"/>
                <a:gd name="connsiteX3" fmla="*/ 3927730 w 4116165"/>
                <a:gd name="connsiteY3" fmla="*/ 3497531 h 3497531"/>
                <a:gd name="connsiteX4" fmla="*/ 1621876 w 4116165"/>
                <a:gd name="connsiteY4" fmla="*/ 3497531 h 3497531"/>
                <a:gd name="connsiteX5" fmla="*/ 1433441 w 4116165"/>
                <a:gd name="connsiteY5" fmla="*/ 3309096 h 3497531"/>
                <a:gd name="connsiteX6" fmla="*/ 688860 w 4116165"/>
                <a:gd name="connsiteY6" fmla="*/ 0 h 3497531"/>
                <a:gd name="connsiteX7" fmla="*/ 739322 w 4116165"/>
                <a:gd name="connsiteY7" fmla="*/ 20901 h 3497531"/>
                <a:gd name="connsiteX8" fmla="*/ 1356818 w 4116165"/>
                <a:gd name="connsiteY8" fmla="*/ 638398 h 3497531"/>
                <a:gd name="connsiteX9" fmla="*/ 1356818 w 4116165"/>
                <a:gd name="connsiteY9" fmla="*/ 739322 h 3497531"/>
                <a:gd name="connsiteX10" fmla="*/ 739322 w 4116165"/>
                <a:gd name="connsiteY10" fmla="*/ 1356819 h 3497531"/>
                <a:gd name="connsiteX11" fmla="*/ 638398 w 4116165"/>
                <a:gd name="connsiteY11" fmla="*/ 1356819 h 3497531"/>
                <a:gd name="connsiteX12" fmla="*/ 20901 w 4116165"/>
                <a:gd name="connsiteY12" fmla="*/ 739322 h 3497531"/>
                <a:gd name="connsiteX13" fmla="*/ 20901 w 4116165"/>
                <a:gd name="connsiteY13" fmla="*/ 638398 h 3497531"/>
                <a:gd name="connsiteX14" fmla="*/ 638398 w 4116165"/>
                <a:gd name="connsiteY14" fmla="*/ 20901 h 3497531"/>
                <a:gd name="connsiteX15" fmla="*/ 688860 w 4116165"/>
                <a:gd name="connsiteY15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3309096 h 3497531"/>
                <a:gd name="connsiteX2" fmla="*/ 3927730 w 4116165"/>
                <a:gd name="connsiteY2" fmla="*/ 3497531 h 3497531"/>
                <a:gd name="connsiteX3" fmla="*/ 1621876 w 4116165"/>
                <a:gd name="connsiteY3" fmla="*/ 3497531 h 3497531"/>
                <a:gd name="connsiteX4" fmla="*/ 1433441 w 4116165"/>
                <a:gd name="connsiteY4" fmla="*/ 3309096 h 3497531"/>
                <a:gd name="connsiteX5" fmla="*/ 688860 w 4116165"/>
                <a:gd name="connsiteY5" fmla="*/ 0 h 3497531"/>
                <a:gd name="connsiteX6" fmla="*/ 739322 w 4116165"/>
                <a:gd name="connsiteY6" fmla="*/ 20901 h 3497531"/>
                <a:gd name="connsiteX7" fmla="*/ 1356818 w 4116165"/>
                <a:gd name="connsiteY7" fmla="*/ 638398 h 3497531"/>
                <a:gd name="connsiteX8" fmla="*/ 1356818 w 4116165"/>
                <a:gd name="connsiteY8" fmla="*/ 739322 h 3497531"/>
                <a:gd name="connsiteX9" fmla="*/ 739322 w 4116165"/>
                <a:gd name="connsiteY9" fmla="*/ 1356819 h 3497531"/>
                <a:gd name="connsiteX10" fmla="*/ 638398 w 4116165"/>
                <a:gd name="connsiteY10" fmla="*/ 1356819 h 3497531"/>
                <a:gd name="connsiteX11" fmla="*/ 20901 w 4116165"/>
                <a:gd name="connsiteY11" fmla="*/ 739322 h 3497531"/>
                <a:gd name="connsiteX12" fmla="*/ 20901 w 4116165"/>
                <a:gd name="connsiteY12" fmla="*/ 638398 h 3497531"/>
                <a:gd name="connsiteX13" fmla="*/ 638398 w 4116165"/>
                <a:gd name="connsiteY13" fmla="*/ 20901 h 3497531"/>
                <a:gd name="connsiteX14" fmla="*/ 688860 w 4116165"/>
                <a:gd name="connsiteY14" fmla="*/ 0 h 3497531"/>
                <a:gd name="connsiteX0" fmla="*/ 1433441 w 3927730"/>
                <a:gd name="connsiteY0" fmla="*/ 3309096 h 3497531"/>
                <a:gd name="connsiteX1" fmla="*/ 3927730 w 3927730"/>
                <a:gd name="connsiteY1" fmla="*/ 3497531 h 3497531"/>
                <a:gd name="connsiteX2" fmla="*/ 1621876 w 3927730"/>
                <a:gd name="connsiteY2" fmla="*/ 3497531 h 3497531"/>
                <a:gd name="connsiteX3" fmla="*/ 1433441 w 3927730"/>
                <a:gd name="connsiteY3" fmla="*/ 3309096 h 3497531"/>
                <a:gd name="connsiteX4" fmla="*/ 688860 w 3927730"/>
                <a:gd name="connsiteY4" fmla="*/ 0 h 3497531"/>
                <a:gd name="connsiteX5" fmla="*/ 739322 w 3927730"/>
                <a:gd name="connsiteY5" fmla="*/ 20901 h 3497531"/>
                <a:gd name="connsiteX6" fmla="*/ 1356818 w 3927730"/>
                <a:gd name="connsiteY6" fmla="*/ 638398 h 3497531"/>
                <a:gd name="connsiteX7" fmla="*/ 1356818 w 3927730"/>
                <a:gd name="connsiteY7" fmla="*/ 739322 h 3497531"/>
                <a:gd name="connsiteX8" fmla="*/ 739322 w 3927730"/>
                <a:gd name="connsiteY8" fmla="*/ 1356819 h 3497531"/>
                <a:gd name="connsiteX9" fmla="*/ 638398 w 3927730"/>
                <a:gd name="connsiteY9" fmla="*/ 1356819 h 3497531"/>
                <a:gd name="connsiteX10" fmla="*/ 20901 w 3927730"/>
                <a:gd name="connsiteY10" fmla="*/ 739322 h 3497531"/>
                <a:gd name="connsiteX11" fmla="*/ 20901 w 3927730"/>
                <a:gd name="connsiteY11" fmla="*/ 638398 h 3497531"/>
                <a:gd name="connsiteX12" fmla="*/ 638398 w 3927730"/>
                <a:gd name="connsiteY12" fmla="*/ 20901 h 3497531"/>
                <a:gd name="connsiteX13" fmla="*/ 688860 w 3927730"/>
                <a:gd name="connsiteY13" fmla="*/ 0 h 3497531"/>
                <a:gd name="connsiteX0" fmla="*/ 1433441 w 1621876"/>
                <a:gd name="connsiteY0" fmla="*/ 3309096 h 3497531"/>
                <a:gd name="connsiteX1" fmla="*/ 1621876 w 1621876"/>
                <a:gd name="connsiteY1" fmla="*/ 3497531 h 3497531"/>
                <a:gd name="connsiteX2" fmla="*/ 1433441 w 1621876"/>
                <a:gd name="connsiteY2" fmla="*/ 3309096 h 3497531"/>
                <a:gd name="connsiteX3" fmla="*/ 688860 w 1621876"/>
                <a:gd name="connsiteY3" fmla="*/ 0 h 3497531"/>
                <a:gd name="connsiteX4" fmla="*/ 739322 w 1621876"/>
                <a:gd name="connsiteY4" fmla="*/ 20901 h 3497531"/>
                <a:gd name="connsiteX5" fmla="*/ 1356818 w 1621876"/>
                <a:gd name="connsiteY5" fmla="*/ 638398 h 3497531"/>
                <a:gd name="connsiteX6" fmla="*/ 1356818 w 1621876"/>
                <a:gd name="connsiteY6" fmla="*/ 739322 h 3497531"/>
                <a:gd name="connsiteX7" fmla="*/ 739322 w 1621876"/>
                <a:gd name="connsiteY7" fmla="*/ 1356819 h 3497531"/>
                <a:gd name="connsiteX8" fmla="*/ 638398 w 1621876"/>
                <a:gd name="connsiteY8" fmla="*/ 1356819 h 3497531"/>
                <a:gd name="connsiteX9" fmla="*/ 20901 w 1621876"/>
                <a:gd name="connsiteY9" fmla="*/ 739322 h 3497531"/>
                <a:gd name="connsiteX10" fmla="*/ 20901 w 1621876"/>
                <a:gd name="connsiteY10" fmla="*/ 638398 h 3497531"/>
                <a:gd name="connsiteX11" fmla="*/ 638398 w 1621876"/>
                <a:gd name="connsiteY11" fmla="*/ 20901 h 3497531"/>
                <a:gd name="connsiteX12" fmla="*/ 688860 w 1621876"/>
                <a:gd name="connsiteY12" fmla="*/ 0 h 3497531"/>
                <a:gd name="connsiteX0" fmla="*/ 688860 w 1377719"/>
                <a:gd name="connsiteY0" fmla="*/ 0 h 1377720"/>
                <a:gd name="connsiteX1" fmla="*/ 739322 w 1377719"/>
                <a:gd name="connsiteY1" fmla="*/ 20901 h 1377720"/>
                <a:gd name="connsiteX2" fmla="*/ 1356818 w 1377719"/>
                <a:gd name="connsiteY2" fmla="*/ 638398 h 1377720"/>
                <a:gd name="connsiteX3" fmla="*/ 1356818 w 1377719"/>
                <a:gd name="connsiteY3" fmla="*/ 739322 h 1377720"/>
                <a:gd name="connsiteX4" fmla="*/ 739322 w 1377719"/>
                <a:gd name="connsiteY4" fmla="*/ 1356819 h 1377720"/>
                <a:gd name="connsiteX5" fmla="*/ 638398 w 1377719"/>
                <a:gd name="connsiteY5" fmla="*/ 1356819 h 1377720"/>
                <a:gd name="connsiteX6" fmla="*/ 20901 w 1377719"/>
                <a:gd name="connsiteY6" fmla="*/ 739322 h 1377720"/>
                <a:gd name="connsiteX7" fmla="*/ 20901 w 1377719"/>
                <a:gd name="connsiteY7" fmla="*/ 638398 h 1377720"/>
                <a:gd name="connsiteX8" fmla="*/ 638398 w 1377719"/>
                <a:gd name="connsiteY8" fmla="*/ 20901 h 1377720"/>
                <a:gd name="connsiteX9" fmla="*/ 688860 w 1377719"/>
                <a:gd name="connsiteY9" fmla="*/ 0 h 137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cs-CZ" sz="2400" dirty="0">
                  <a:latin typeface="Bebas Neue" charset="0"/>
                  <a:ea typeface="Bebas Neue" charset="0"/>
                  <a:cs typeface="Bebas Neue" charset="0"/>
                </a:rPr>
                <a:t>02</a:t>
              </a:r>
              <a:endParaRPr lang="en-US" sz="24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489233" y="2161479"/>
            <a:ext cx="3267295" cy="2192678"/>
            <a:chOff x="1895707" y="1831751"/>
            <a:chExt cx="3388038" cy="1807566"/>
          </a:xfrm>
        </p:grpSpPr>
        <p:sp>
          <p:nvSpPr>
            <p:cNvPr id="15" name="Rounded Rectangle 14"/>
            <p:cNvSpPr/>
            <p:nvPr/>
          </p:nvSpPr>
          <p:spPr>
            <a:xfrm rot="2700000">
              <a:off x="3687304" y="232536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 rot="18900000">
              <a:off x="3682388" y="3025183"/>
              <a:ext cx="1601357" cy="614134"/>
            </a:xfrm>
            <a:prstGeom prst="roundRect">
              <a:avLst>
                <a:gd name="adj" fmla="val 7044"/>
              </a:avLst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t"/>
            <a:lstStyle/>
            <a:p>
              <a:pPr algn="ctr"/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895707" y="2684256"/>
              <a:ext cx="2928405" cy="614134"/>
            </a:xfrm>
            <a:prstGeom prst="roundRect">
              <a:avLst>
                <a:gd name="adj" fmla="val 7044"/>
              </a:avLst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274320" rIns="91440" rtlCol="0" anchor="ctr"/>
            <a:lstStyle/>
            <a:p>
              <a:r>
                <a:rPr lang="cs-CZ" sz="2000" dirty="0">
                  <a:latin typeface="Bebas Neue" charset="0"/>
                  <a:ea typeface="Bebas Neue" charset="0"/>
                  <a:cs typeface="Bebas Neue" charset="0"/>
                </a:rPr>
                <a:t>Využívání NSK</a:t>
              </a:r>
              <a:endParaRPr lang="en-US" sz="2000" dirty="0">
                <a:latin typeface="Bebas Neue" charset="0"/>
                <a:ea typeface="Bebas Neue" charset="0"/>
                <a:cs typeface="Bebas Neue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4483067" y="2632430"/>
              <a:ext cx="706987" cy="706988"/>
            </a:xfrm>
            <a:custGeom>
              <a:avLst/>
              <a:gdLst>
                <a:gd name="connsiteX0" fmla="*/ 1621876 w 4116165"/>
                <a:gd name="connsiteY0" fmla="*/ 814807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1621876 w 4116165"/>
                <a:gd name="connsiteY8" fmla="*/ 814807 h 3497531"/>
                <a:gd name="connsiteX9" fmla="*/ 688860 w 4116165"/>
                <a:gd name="connsiteY9" fmla="*/ 0 h 3497531"/>
                <a:gd name="connsiteX10" fmla="*/ 739322 w 4116165"/>
                <a:gd name="connsiteY10" fmla="*/ 20901 h 3497531"/>
                <a:gd name="connsiteX11" fmla="*/ 1356818 w 4116165"/>
                <a:gd name="connsiteY11" fmla="*/ 638398 h 3497531"/>
                <a:gd name="connsiteX12" fmla="*/ 1356818 w 4116165"/>
                <a:gd name="connsiteY12" fmla="*/ 739322 h 3497531"/>
                <a:gd name="connsiteX13" fmla="*/ 739322 w 4116165"/>
                <a:gd name="connsiteY13" fmla="*/ 1356819 h 3497531"/>
                <a:gd name="connsiteX14" fmla="*/ 638398 w 4116165"/>
                <a:gd name="connsiteY14" fmla="*/ 1356819 h 3497531"/>
                <a:gd name="connsiteX15" fmla="*/ 20901 w 4116165"/>
                <a:gd name="connsiteY15" fmla="*/ 739322 h 3497531"/>
                <a:gd name="connsiteX16" fmla="*/ 20901 w 4116165"/>
                <a:gd name="connsiteY16" fmla="*/ 638398 h 3497531"/>
                <a:gd name="connsiteX17" fmla="*/ 638398 w 4116165"/>
                <a:gd name="connsiteY17" fmla="*/ 20901 h 3497531"/>
                <a:gd name="connsiteX18" fmla="*/ 688860 w 4116165"/>
                <a:gd name="connsiteY18" fmla="*/ 0 h 3497531"/>
                <a:gd name="connsiteX0" fmla="*/ 1433441 w 4116165"/>
                <a:gd name="connsiteY0" fmla="*/ 1003242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1433441 w 4116165"/>
                <a:gd name="connsiteY7" fmla="*/ 1003242 h 3497531"/>
                <a:gd name="connsiteX8" fmla="*/ 688860 w 4116165"/>
                <a:gd name="connsiteY8" fmla="*/ 0 h 3497531"/>
                <a:gd name="connsiteX9" fmla="*/ 739322 w 4116165"/>
                <a:gd name="connsiteY9" fmla="*/ 20901 h 3497531"/>
                <a:gd name="connsiteX10" fmla="*/ 1356818 w 4116165"/>
                <a:gd name="connsiteY10" fmla="*/ 638398 h 3497531"/>
                <a:gd name="connsiteX11" fmla="*/ 1356818 w 4116165"/>
                <a:gd name="connsiteY11" fmla="*/ 739322 h 3497531"/>
                <a:gd name="connsiteX12" fmla="*/ 739322 w 4116165"/>
                <a:gd name="connsiteY12" fmla="*/ 1356819 h 3497531"/>
                <a:gd name="connsiteX13" fmla="*/ 638398 w 4116165"/>
                <a:gd name="connsiteY13" fmla="*/ 1356819 h 3497531"/>
                <a:gd name="connsiteX14" fmla="*/ 20901 w 4116165"/>
                <a:gd name="connsiteY14" fmla="*/ 739322 h 3497531"/>
                <a:gd name="connsiteX15" fmla="*/ 20901 w 4116165"/>
                <a:gd name="connsiteY15" fmla="*/ 638398 h 3497531"/>
                <a:gd name="connsiteX16" fmla="*/ 638398 w 4116165"/>
                <a:gd name="connsiteY16" fmla="*/ 20901 h 3497531"/>
                <a:gd name="connsiteX17" fmla="*/ 688860 w 4116165"/>
                <a:gd name="connsiteY17" fmla="*/ 0 h 3497531"/>
                <a:gd name="connsiteX0" fmla="*/ 1433441 w 4116165"/>
                <a:gd name="connsiteY0" fmla="*/ 3309096 h 3497531"/>
                <a:gd name="connsiteX1" fmla="*/ 3927730 w 4116165"/>
                <a:gd name="connsiteY1" fmla="*/ 814807 h 3497531"/>
                <a:gd name="connsiteX2" fmla="*/ 4116165 w 4116165"/>
                <a:gd name="connsiteY2" fmla="*/ 1003242 h 3497531"/>
                <a:gd name="connsiteX3" fmla="*/ 4116165 w 4116165"/>
                <a:gd name="connsiteY3" fmla="*/ 3309096 h 3497531"/>
                <a:gd name="connsiteX4" fmla="*/ 3927730 w 4116165"/>
                <a:gd name="connsiteY4" fmla="*/ 3497531 h 3497531"/>
                <a:gd name="connsiteX5" fmla="*/ 1621876 w 4116165"/>
                <a:gd name="connsiteY5" fmla="*/ 3497531 h 3497531"/>
                <a:gd name="connsiteX6" fmla="*/ 1433441 w 4116165"/>
                <a:gd name="connsiteY6" fmla="*/ 3309096 h 3497531"/>
                <a:gd name="connsiteX7" fmla="*/ 688860 w 4116165"/>
                <a:gd name="connsiteY7" fmla="*/ 0 h 3497531"/>
                <a:gd name="connsiteX8" fmla="*/ 739322 w 4116165"/>
                <a:gd name="connsiteY8" fmla="*/ 20901 h 3497531"/>
                <a:gd name="connsiteX9" fmla="*/ 1356818 w 4116165"/>
                <a:gd name="connsiteY9" fmla="*/ 638398 h 3497531"/>
                <a:gd name="connsiteX10" fmla="*/ 1356818 w 4116165"/>
                <a:gd name="connsiteY10" fmla="*/ 739322 h 3497531"/>
                <a:gd name="connsiteX11" fmla="*/ 739322 w 4116165"/>
                <a:gd name="connsiteY11" fmla="*/ 1356819 h 3497531"/>
                <a:gd name="connsiteX12" fmla="*/ 638398 w 4116165"/>
                <a:gd name="connsiteY12" fmla="*/ 1356819 h 3497531"/>
                <a:gd name="connsiteX13" fmla="*/ 20901 w 4116165"/>
                <a:gd name="connsiteY13" fmla="*/ 739322 h 3497531"/>
                <a:gd name="connsiteX14" fmla="*/ 20901 w 4116165"/>
                <a:gd name="connsiteY14" fmla="*/ 638398 h 3497531"/>
                <a:gd name="connsiteX15" fmla="*/ 638398 w 4116165"/>
                <a:gd name="connsiteY15" fmla="*/ 20901 h 3497531"/>
                <a:gd name="connsiteX16" fmla="*/ 688860 w 4116165"/>
                <a:gd name="connsiteY16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1003242 h 3497531"/>
                <a:gd name="connsiteX2" fmla="*/ 4116165 w 4116165"/>
                <a:gd name="connsiteY2" fmla="*/ 3309096 h 3497531"/>
                <a:gd name="connsiteX3" fmla="*/ 3927730 w 4116165"/>
                <a:gd name="connsiteY3" fmla="*/ 3497531 h 3497531"/>
                <a:gd name="connsiteX4" fmla="*/ 1621876 w 4116165"/>
                <a:gd name="connsiteY4" fmla="*/ 3497531 h 3497531"/>
                <a:gd name="connsiteX5" fmla="*/ 1433441 w 4116165"/>
                <a:gd name="connsiteY5" fmla="*/ 3309096 h 3497531"/>
                <a:gd name="connsiteX6" fmla="*/ 688860 w 4116165"/>
                <a:gd name="connsiteY6" fmla="*/ 0 h 3497531"/>
                <a:gd name="connsiteX7" fmla="*/ 739322 w 4116165"/>
                <a:gd name="connsiteY7" fmla="*/ 20901 h 3497531"/>
                <a:gd name="connsiteX8" fmla="*/ 1356818 w 4116165"/>
                <a:gd name="connsiteY8" fmla="*/ 638398 h 3497531"/>
                <a:gd name="connsiteX9" fmla="*/ 1356818 w 4116165"/>
                <a:gd name="connsiteY9" fmla="*/ 739322 h 3497531"/>
                <a:gd name="connsiteX10" fmla="*/ 739322 w 4116165"/>
                <a:gd name="connsiteY10" fmla="*/ 1356819 h 3497531"/>
                <a:gd name="connsiteX11" fmla="*/ 638398 w 4116165"/>
                <a:gd name="connsiteY11" fmla="*/ 1356819 h 3497531"/>
                <a:gd name="connsiteX12" fmla="*/ 20901 w 4116165"/>
                <a:gd name="connsiteY12" fmla="*/ 739322 h 3497531"/>
                <a:gd name="connsiteX13" fmla="*/ 20901 w 4116165"/>
                <a:gd name="connsiteY13" fmla="*/ 638398 h 3497531"/>
                <a:gd name="connsiteX14" fmla="*/ 638398 w 4116165"/>
                <a:gd name="connsiteY14" fmla="*/ 20901 h 3497531"/>
                <a:gd name="connsiteX15" fmla="*/ 688860 w 4116165"/>
                <a:gd name="connsiteY15" fmla="*/ 0 h 3497531"/>
                <a:gd name="connsiteX0" fmla="*/ 1433441 w 4116165"/>
                <a:gd name="connsiteY0" fmla="*/ 3309096 h 3497531"/>
                <a:gd name="connsiteX1" fmla="*/ 4116165 w 4116165"/>
                <a:gd name="connsiteY1" fmla="*/ 3309096 h 3497531"/>
                <a:gd name="connsiteX2" fmla="*/ 3927730 w 4116165"/>
                <a:gd name="connsiteY2" fmla="*/ 3497531 h 3497531"/>
                <a:gd name="connsiteX3" fmla="*/ 1621876 w 4116165"/>
                <a:gd name="connsiteY3" fmla="*/ 3497531 h 3497531"/>
                <a:gd name="connsiteX4" fmla="*/ 1433441 w 4116165"/>
                <a:gd name="connsiteY4" fmla="*/ 3309096 h 3497531"/>
                <a:gd name="connsiteX5" fmla="*/ 688860 w 4116165"/>
                <a:gd name="connsiteY5" fmla="*/ 0 h 3497531"/>
                <a:gd name="connsiteX6" fmla="*/ 739322 w 4116165"/>
                <a:gd name="connsiteY6" fmla="*/ 20901 h 3497531"/>
                <a:gd name="connsiteX7" fmla="*/ 1356818 w 4116165"/>
                <a:gd name="connsiteY7" fmla="*/ 638398 h 3497531"/>
                <a:gd name="connsiteX8" fmla="*/ 1356818 w 4116165"/>
                <a:gd name="connsiteY8" fmla="*/ 739322 h 3497531"/>
                <a:gd name="connsiteX9" fmla="*/ 739322 w 4116165"/>
                <a:gd name="connsiteY9" fmla="*/ 1356819 h 3497531"/>
                <a:gd name="connsiteX10" fmla="*/ 638398 w 4116165"/>
                <a:gd name="connsiteY10" fmla="*/ 1356819 h 3497531"/>
                <a:gd name="connsiteX11" fmla="*/ 20901 w 4116165"/>
                <a:gd name="connsiteY11" fmla="*/ 739322 h 3497531"/>
                <a:gd name="connsiteX12" fmla="*/ 20901 w 4116165"/>
                <a:gd name="connsiteY12" fmla="*/ 638398 h 3497531"/>
                <a:gd name="connsiteX13" fmla="*/ 638398 w 4116165"/>
                <a:gd name="connsiteY13" fmla="*/ 20901 h 3497531"/>
                <a:gd name="connsiteX14" fmla="*/ 688860 w 4116165"/>
                <a:gd name="connsiteY14" fmla="*/ 0 h 3497531"/>
                <a:gd name="connsiteX0" fmla="*/ 1433441 w 3927730"/>
                <a:gd name="connsiteY0" fmla="*/ 3309096 h 3497531"/>
                <a:gd name="connsiteX1" fmla="*/ 3927730 w 3927730"/>
                <a:gd name="connsiteY1" fmla="*/ 3497531 h 3497531"/>
                <a:gd name="connsiteX2" fmla="*/ 1621876 w 3927730"/>
                <a:gd name="connsiteY2" fmla="*/ 3497531 h 3497531"/>
                <a:gd name="connsiteX3" fmla="*/ 1433441 w 3927730"/>
                <a:gd name="connsiteY3" fmla="*/ 3309096 h 3497531"/>
                <a:gd name="connsiteX4" fmla="*/ 688860 w 3927730"/>
                <a:gd name="connsiteY4" fmla="*/ 0 h 3497531"/>
                <a:gd name="connsiteX5" fmla="*/ 739322 w 3927730"/>
                <a:gd name="connsiteY5" fmla="*/ 20901 h 3497531"/>
                <a:gd name="connsiteX6" fmla="*/ 1356818 w 3927730"/>
                <a:gd name="connsiteY6" fmla="*/ 638398 h 3497531"/>
                <a:gd name="connsiteX7" fmla="*/ 1356818 w 3927730"/>
                <a:gd name="connsiteY7" fmla="*/ 739322 h 3497531"/>
                <a:gd name="connsiteX8" fmla="*/ 739322 w 3927730"/>
                <a:gd name="connsiteY8" fmla="*/ 1356819 h 3497531"/>
                <a:gd name="connsiteX9" fmla="*/ 638398 w 3927730"/>
                <a:gd name="connsiteY9" fmla="*/ 1356819 h 3497531"/>
                <a:gd name="connsiteX10" fmla="*/ 20901 w 3927730"/>
                <a:gd name="connsiteY10" fmla="*/ 739322 h 3497531"/>
                <a:gd name="connsiteX11" fmla="*/ 20901 w 3927730"/>
                <a:gd name="connsiteY11" fmla="*/ 638398 h 3497531"/>
                <a:gd name="connsiteX12" fmla="*/ 638398 w 3927730"/>
                <a:gd name="connsiteY12" fmla="*/ 20901 h 3497531"/>
                <a:gd name="connsiteX13" fmla="*/ 688860 w 3927730"/>
                <a:gd name="connsiteY13" fmla="*/ 0 h 3497531"/>
                <a:gd name="connsiteX0" fmla="*/ 1433441 w 1621876"/>
                <a:gd name="connsiteY0" fmla="*/ 3309096 h 3497531"/>
                <a:gd name="connsiteX1" fmla="*/ 1621876 w 1621876"/>
                <a:gd name="connsiteY1" fmla="*/ 3497531 h 3497531"/>
                <a:gd name="connsiteX2" fmla="*/ 1433441 w 1621876"/>
                <a:gd name="connsiteY2" fmla="*/ 3309096 h 3497531"/>
                <a:gd name="connsiteX3" fmla="*/ 688860 w 1621876"/>
                <a:gd name="connsiteY3" fmla="*/ 0 h 3497531"/>
                <a:gd name="connsiteX4" fmla="*/ 739322 w 1621876"/>
                <a:gd name="connsiteY4" fmla="*/ 20901 h 3497531"/>
                <a:gd name="connsiteX5" fmla="*/ 1356818 w 1621876"/>
                <a:gd name="connsiteY5" fmla="*/ 638398 h 3497531"/>
                <a:gd name="connsiteX6" fmla="*/ 1356818 w 1621876"/>
                <a:gd name="connsiteY6" fmla="*/ 739322 h 3497531"/>
                <a:gd name="connsiteX7" fmla="*/ 739322 w 1621876"/>
                <a:gd name="connsiteY7" fmla="*/ 1356819 h 3497531"/>
                <a:gd name="connsiteX8" fmla="*/ 638398 w 1621876"/>
                <a:gd name="connsiteY8" fmla="*/ 1356819 h 3497531"/>
                <a:gd name="connsiteX9" fmla="*/ 20901 w 1621876"/>
                <a:gd name="connsiteY9" fmla="*/ 739322 h 3497531"/>
                <a:gd name="connsiteX10" fmla="*/ 20901 w 1621876"/>
                <a:gd name="connsiteY10" fmla="*/ 638398 h 3497531"/>
                <a:gd name="connsiteX11" fmla="*/ 638398 w 1621876"/>
                <a:gd name="connsiteY11" fmla="*/ 20901 h 3497531"/>
                <a:gd name="connsiteX12" fmla="*/ 688860 w 1621876"/>
                <a:gd name="connsiteY12" fmla="*/ 0 h 3497531"/>
                <a:gd name="connsiteX0" fmla="*/ 688860 w 1377719"/>
                <a:gd name="connsiteY0" fmla="*/ 0 h 1377720"/>
                <a:gd name="connsiteX1" fmla="*/ 739322 w 1377719"/>
                <a:gd name="connsiteY1" fmla="*/ 20901 h 1377720"/>
                <a:gd name="connsiteX2" fmla="*/ 1356818 w 1377719"/>
                <a:gd name="connsiteY2" fmla="*/ 638398 h 1377720"/>
                <a:gd name="connsiteX3" fmla="*/ 1356818 w 1377719"/>
                <a:gd name="connsiteY3" fmla="*/ 739322 h 1377720"/>
                <a:gd name="connsiteX4" fmla="*/ 739322 w 1377719"/>
                <a:gd name="connsiteY4" fmla="*/ 1356819 h 1377720"/>
                <a:gd name="connsiteX5" fmla="*/ 638398 w 1377719"/>
                <a:gd name="connsiteY5" fmla="*/ 1356819 h 1377720"/>
                <a:gd name="connsiteX6" fmla="*/ 20901 w 1377719"/>
                <a:gd name="connsiteY6" fmla="*/ 739322 h 1377720"/>
                <a:gd name="connsiteX7" fmla="*/ 20901 w 1377719"/>
                <a:gd name="connsiteY7" fmla="*/ 638398 h 1377720"/>
                <a:gd name="connsiteX8" fmla="*/ 638398 w 1377719"/>
                <a:gd name="connsiteY8" fmla="*/ 20901 h 1377720"/>
                <a:gd name="connsiteX9" fmla="*/ 688860 w 1377719"/>
                <a:gd name="connsiteY9" fmla="*/ 0 h 1377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77719" h="1377720">
                  <a:moveTo>
                    <a:pt x="688860" y="0"/>
                  </a:moveTo>
                  <a:cubicBezTo>
                    <a:pt x="707124" y="0"/>
                    <a:pt x="725387" y="6967"/>
                    <a:pt x="739322" y="20901"/>
                  </a:cubicBezTo>
                  <a:lnTo>
                    <a:pt x="1356818" y="638398"/>
                  </a:lnTo>
                  <a:cubicBezTo>
                    <a:pt x="1384687" y="666267"/>
                    <a:pt x="1384687" y="711453"/>
                    <a:pt x="1356818" y="739322"/>
                  </a:cubicBezTo>
                  <a:lnTo>
                    <a:pt x="739322" y="1356819"/>
                  </a:lnTo>
                  <a:cubicBezTo>
                    <a:pt x="711453" y="1384688"/>
                    <a:pt x="666267" y="1384688"/>
                    <a:pt x="638398" y="1356819"/>
                  </a:cubicBezTo>
                  <a:lnTo>
                    <a:pt x="20901" y="739322"/>
                  </a:lnTo>
                  <a:cubicBezTo>
                    <a:pt x="-6968" y="711453"/>
                    <a:pt x="-6968" y="666267"/>
                    <a:pt x="20901" y="638398"/>
                  </a:cubicBezTo>
                  <a:lnTo>
                    <a:pt x="638398" y="20901"/>
                  </a:lnTo>
                  <a:cubicBezTo>
                    <a:pt x="652332" y="6967"/>
                    <a:pt x="670596" y="0"/>
                    <a:pt x="688860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sz="2400" dirty="0">
                  <a:latin typeface="Bebas Neue" charset="0"/>
                  <a:ea typeface="Bebas Neue" charset="0"/>
                  <a:cs typeface="Bebas Neue" charset="0"/>
                </a:rPr>
                <a:t>03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30056" y="4380284"/>
            <a:ext cx="2524745" cy="1345060"/>
            <a:chOff x="1178843" y="2325009"/>
            <a:chExt cx="2879852" cy="1219702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1993815" y="2325009"/>
              <a:ext cx="2064880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cs-CZ" sz="2400" dirty="0">
                  <a:latin typeface="Bebas Neue" charset="0"/>
                  <a:ea typeface="Bebas Neue" charset="0"/>
                  <a:cs typeface="Bebas Neue" charset="0"/>
                </a:rPr>
                <a:t>2005-2008</a:t>
              </a:r>
              <a:endParaRPr lang="en-US" sz="2400" dirty="0">
                <a:latin typeface="Bebas Neue" charset="0"/>
                <a:ea typeface="Bebas Neue" charset="0"/>
                <a:cs typeface="Bebas Neue" charset="0"/>
              </a:endParaRPr>
            </a:p>
            <a:p>
              <a:pPr algn="l">
                <a:lnSpc>
                  <a:spcPct val="125000"/>
                </a:lnSpc>
              </a:pPr>
              <a:r>
                <a:rPr lang="cs-CZ" sz="1200" dirty="0">
                  <a:solidFill>
                    <a:srgbClr val="222222">
                      <a:alpha val="60000"/>
                    </a:srgb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NSK1. Tvorba prvních profesních kvalifikací</a:t>
              </a:r>
            </a:p>
            <a:p>
              <a:pPr algn="l">
                <a:lnSpc>
                  <a:spcPct val="125000"/>
                </a:lnSpc>
              </a:pPr>
              <a:r>
                <a:rPr lang="cs-CZ" sz="1200" dirty="0">
                  <a:solidFill>
                    <a:srgbClr val="222222">
                      <a:alpha val="60000"/>
                    </a:srgb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Vznik Zákona 179/2006</a:t>
              </a:r>
              <a:endParaRPr lang="en-US" sz="1200" dirty="0">
                <a:solidFill>
                  <a:srgbClr val="222222">
                    <a:alpha val="60000"/>
                  </a:srgbClr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178843" y="2325009"/>
              <a:ext cx="696934" cy="6969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800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098375" y="5908710"/>
            <a:ext cx="3205175" cy="1345060"/>
            <a:chOff x="1178843" y="2325009"/>
            <a:chExt cx="3655984" cy="1219702"/>
          </a:xfrm>
        </p:grpSpPr>
        <p:sp>
          <p:nvSpPr>
            <p:cNvPr id="23" name="Text Placeholder 2"/>
            <p:cNvSpPr txBox="1">
              <a:spLocks/>
            </p:cNvSpPr>
            <p:nvPr/>
          </p:nvSpPr>
          <p:spPr>
            <a:xfrm>
              <a:off x="1993815" y="2325009"/>
              <a:ext cx="2841012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cs-CZ" sz="2400" dirty="0">
                  <a:latin typeface="Bebas Neue" charset="0"/>
                  <a:ea typeface="Bebas Neue" charset="0"/>
                  <a:cs typeface="Bebas Neue" charset="0"/>
                </a:rPr>
                <a:t>2009-2015 </a:t>
              </a:r>
              <a:endParaRPr lang="en-US" sz="2400" dirty="0">
                <a:latin typeface="Bebas Neue" charset="0"/>
                <a:ea typeface="Bebas Neue" charset="0"/>
                <a:cs typeface="Bebas Neue" charset="0"/>
              </a:endParaRPr>
            </a:p>
            <a:p>
              <a:pPr algn="l">
                <a:lnSpc>
                  <a:spcPct val="125000"/>
                </a:lnSpc>
              </a:pPr>
              <a:r>
                <a:rPr lang="cs-CZ" sz="1200" dirty="0">
                  <a:solidFill>
                    <a:srgbClr val="222222">
                      <a:alpha val="6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NSK2. Rozvoj a implementace, vybudování plně funkčního systému při zapojení sektorových rad</a:t>
              </a:r>
              <a:r>
                <a:rPr lang="en-US" sz="1200" dirty="0">
                  <a:solidFill>
                    <a:srgbClr val="222222">
                      <a:alpha val="6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24" name="Oval 23"/>
            <p:cNvSpPr/>
            <p:nvPr/>
          </p:nvSpPr>
          <p:spPr>
            <a:xfrm>
              <a:off x="1178843" y="2325009"/>
              <a:ext cx="696934" cy="6969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800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489232" y="4822911"/>
            <a:ext cx="2952475" cy="1345060"/>
            <a:chOff x="1178843" y="2325009"/>
            <a:chExt cx="3367742" cy="1219702"/>
          </a:xfrm>
        </p:grpSpPr>
        <p:sp>
          <p:nvSpPr>
            <p:cNvPr id="26" name="Text Placeholder 2"/>
            <p:cNvSpPr txBox="1">
              <a:spLocks/>
            </p:cNvSpPr>
            <p:nvPr/>
          </p:nvSpPr>
          <p:spPr>
            <a:xfrm>
              <a:off x="1993815" y="2325009"/>
              <a:ext cx="2552770" cy="1219702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  <a:spcBef>
                  <a:spcPts val="400"/>
                </a:spcBef>
              </a:pPr>
              <a:r>
                <a:rPr lang="cs-CZ" sz="2400" dirty="0">
                  <a:latin typeface="Bebas Neue" charset="0"/>
                  <a:ea typeface="Bebas Neue" charset="0"/>
                  <a:cs typeface="Bebas Neue" charset="0"/>
                </a:rPr>
                <a:t>2016-</a:t>
              </a:r>
              <a:endParaRPr lang="en-US" sz="2400" dirty="0">
                <a:latin typeface="Bebas Neue" charset="0"/>
                <a:ea typeface="Bebas Neue" charset="0"/>
                <a:cs typeface="Bebas Neue" charset="0"/>
              </a:endParaRPr>
            </a:p>
            <a:p>
              <a:pPr algn="l">
                <a:lnSpc>
                  <a:spcPct val="125000"/>
                </a:lnSpc>
              </a:pPr>
              <a:r>
                <a:rPr lang="cs-CZ" sz="1200" dirty="0">
                  <a:solidFill>
                    <a:srgbClr val="222222">
                      <a:alpha val="6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Další rozvoj, údržba, plné využívání.</a:t>
              </a:r>
              <a:endParaRPr lang="en-US" sz="1200" dirty="0">
                <a:solidFill>
                  <a:srgbClr val="222222">
                    <a:alpha val="6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1178843" y="2325009"/>
              <a:ext cx="696934" cy="69693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2800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811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5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0000" decel="50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50000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accel="50000" decel="50000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Freeform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841730" y="0"/>
            <a:ext cx="9835318" cy="756285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2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245121" y="0"/>
            <a:ext cx="9443516" cy="756285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420865" y="2251300"/>
            <a:ext cx="3003511" cy="3059717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455" y="402651"/>
            <a:ext cx="6281058" cy="14618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cs-CZ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Profesní </a:t>
            </a:r>
            <a:r>
              <a:rPr lang="en-US" sz="44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kvalifikac</a:t>
            </a:r>
            <a:r>
              <a:rPr lang="cs-CZ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</a:t>
            </a:r>
            <a:endParaRPr lang="en-US" sz="4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02F643-E4FF-4709-8221-948E9C574F2C}"/>
              </a:ext>
            </a:extLst>
          </p:cNvPr>
          <p:cNvSpPr txBox="1"/>
          <p:nvPr/>
        </p:nvSpPr>
        <p:spPr>
          <a:xfrm>
            <a:off x="3846502" y="2230479"/>
            <a:ext cx="6278011" cy="458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chemeClr val="bg1"/>
                </a:solidFill>
              </a:rPr>
              <a:t>Profesní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kvalifikace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je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způsobilost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vykonávat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určitou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pracovní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činnost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nebo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více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pracovních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činností</a:t>
            </a:r>
            <a:r>
              <a:rPr lang="en-US" sz="2800" dirty="0">
                <a:solidFill>
                  <a:schemeClr val="bg1"/>
                </a:solidFill>
              </a:rPr>
              <a:t>, </a:t>
            </a:r>
            <a:r>
              <a:rPr lang="en-US" sz="2800" dirty="0" err="1">
                <a:solidFill>
                  <a:schemeClr val="bg1"/>
                </a:solidFill>
              </a:rPr>
              <a:t>které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ve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svém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celku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umožňují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určité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profesní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uplatnění</a:t>
            </a:r>
            <a:r>
              <a:rPr lang="en-US" sz="2800" dirty="0">
                <a:solidFill>
                  <a:schemeClr val="bg1"/>
                </a:solidFill>
              </a:rPr>
              <a:t>. </a:t>
            </a:r>
            <a:endParaRPr lang="cs-CZ" sz="28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Profesní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kvalifikaci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je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možné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získat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úspěšným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složením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b="1" dirty="0" err="1">
                <a:solidFill>
                  <a:schemeClr val="bg1"/>
                </a:solidFill>
              </a:rPr>
              <a:t>zkoušky</a:t>
            </a:r>
            <a:r>
              <a:rPr lang="en-US" sz="2800" b="1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podle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hodnoticího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standardu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příslušné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profesní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err="1">
                <a:solidFill>
                  <a:schemeClr val="bg1"/>
                </a:solidFill>
              </a:rPr>
              <a:t>kvalifikace</a:t>
            </a:r>
            <a:r>
              <a:rPr lang="en-US" sz="2800" dirty="0">
                <a:solidFill>
                  <a:schemeClr val="bg1"/>
                </a:solidFill>
              </a:rPr>
              <a:t>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40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4" name="Freeform 2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841730" y="0"/>
            <a:ext cx="9835318" cy="7562850"/>
          </a:xfrm>
          <a:custGeom>
            <a:avLst/>
            <a:gdLst>
              <a:gd name="connsiteX0" fmla="*/ 0 w 11218661"/>
              <a:gd name="connsiteY0" fmla="*/ 0 h 6858000"/>
              <a:gd name="connsiteX1" fmla="*/ 8042507 w 11218661"/>
              <a:gd name="connsiteY1" fmla="*/ 0 h 6858000"/>
              <a:gd name="connsiteX2" fmla="*/ 11218661 w 11218661"/>
              <a:gd name="connsiteY2" fmla="*/ 6858000 h 6858000"/>
              <a:gd name="connsiteX3" fmla="*/ 0 w 112186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18661" h="6858000">
                <a:moveTo>
                  <a:pt x="0" y="0"/>
                </a:moveTo>
                <a:lnTo>
                  <a:pt x="8042507" y="0"/>
                </a:lnTo>
                <a:lnTo>
                  <a:pt x="11218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 26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245121" y="0"/>
            <a:ext cx="9443516" cy="7562850"/>
          </a:xfrm>
          <a:custGeom>
            <a:avLst/>
            <a:gdLst>
              <a:gd name="connsiteX0" fmla="*/ 0 w 10771752"/>
              <a:gd name="connsiteY0" fmla="*/ 0 h 6858000"/>
              <a:gd name="connsiteX1" fmla="*/ 7595598 w 10771752"/>
              <a:gd name="connsiteY1" fmla="*/ 0 h 6858000"/>
              <a:gd name="connsiteX2" fmla="*/ 10771752 w 10771752"/>
              <a:gd name="connsiteY2" fmla="*/ 6858000 h 6858000"/>
              <a:gd name="connsiteX3" fmla="*/ 0 w 107717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71752" h="6858000">
                <a:moveTo>
                  <a:pt x="0" y="0"/>
                </a:moveTo>
                <a:lnTo>
                  <a:pt x="7595598" y="0"/>
                </a:lnTo>
                <a:lnTo>
                  <a:pt x="1077175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420865" y="2251300"/>
            <a:ext cx="3003511" cy="3059717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455" y="402651"/>
            <a:ext cx="6281058" cy="146180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cs-CZ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Autorizující orgán, autorizovaná osoba</a:t>
            </a:r>
            <a:endParaRPr lang="en-US" sz="44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02F643-E4FF-4709-8221-948E9C574F2C}"/>
              </a:ext>
            </a:extLst>
          </p:cNvPr>
          <p:cNvSpPr txBox="1"/>
          <p:nvPr/>
        </p:nvSpPr>
        <p:spPr>
          <a:xfrm>
            <a:off x="3846502" y="2230479"/>
            <a:ext cx="6278011" cy="458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Autorizující orgán</a:t>
            </a:r>
            <a:r>
              <a:rPr lang="en-US" sz="2000">
                <a:solidFill>
                  <a:schemeClr val="bg1"/>
                </a:solidFill>
              </a:rPr>
              <a:t> je ústřední správní úřad (zpravidla příslušné ministerstvo), který rozhoduje o přiznání statutu autorizované osoby žadateli na základě jeho písemné žádosti.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>
                <a:solidFill>
                  <a:schemeClr val="bg1"/>
                </a:solidFill>
              </a:rPr>
              <a:t>Autorizované osoby</a:t>
            </a:r>
            <a:r>
              <a:rPr lang="en-US" sz="2000">
                <a:solidFill>
                  <a:schemeClr val="bg1"/>
                </a:solidFill>
              </a:rPr>
              <a:t> jsou fyzické nebo právnické osoby, jimž bylo autorizujícím orgánem přiznáno právo organizovat a provádět zkoušky z příslušné profesní kvalifikace a vydávat o tom zákonem stanovená osvědčení.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>
              <a:solidFill>
                <a:schemeClr val="bg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93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182880" y="243840"/>
            <a:ext cx="1727200" cy="1635760"/>
          </a:xfrm>
          <a:prstGeom prst="rect">
            <a:avLst/>
          </a:prstGeom>
          <a:ln>
            <a:noFill/>
          </a:ln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9550" y="682945"/>
            <a:ext cx="7641264" cy="786626"/>
          </a:xfrm>
        </p:spPr>
        <p:txBody>
          <a:bodyPr/>
          <a:lstStyle/>
          <a:p>
            <a:r>
              <a:rPr lang="cs-CZ" dirty="0"/>
              <a:t>Národní soustava kvalifikací</a:t>
            </a:r>
          </a:p>
        </p:txBody>
      </p:sp>
      <p:graphicFrame>
        <p:nvGraphicFramePr>
          <p:cNvPr id="6" name="Zástupný symbol pro obsah 3">
            <a:extLst>
              <a:ext uri="{FF2B5EF4-FFF2-40B4-BE49-F238E27FC236}">
                <a16:creationId xmlns:a16="http://schemas.microsoft.com/office/drawing/2014/main" id="{E8857B69-6252-439E-A33E-99F56A17239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24643" y="1620497"/>
          <a:ext cx="8556171" cy="55477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98152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0688637" cy="7562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7" name="Rectangle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36218" cy="7562850"/>
          </a:xfrm>
          <a:prstGeom prst="rect">
            <a:avLst/>
          </a:prstGeom>
          <a:solidFill>
            <a:srgbClr val="4C5F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Shape 93">
            <a:extLst>
              <a:ext uri="{FF2B5EF4-FFF2-40B4-BE49-F238E27FC236}">
                <a16:creationId xmlns:a16="http://schemas.microsoft.com/office/drawing/2014/main" id="{3F636F33-84A3-491A-BA14-E8BA64D9BC37}"/>
              </a:ext>
            </a:extLst>
          </p:cNvPr>
          <p:cNvPicPr/>
          <p:nvPr/>
        </p:nvPicPr>
        <p:blipFill rotWithShape="1">
          <a:blip r:embed="rId2"/>
          <a:srcRect l="87781" b="77772"/>
          <a:stretch/>
        </p:blipFill>
        <p:spPr>
          <a:xfrm>
            <a:off x="6613784" y="1991698"/>
            <a:ext cx="3513700" cy="3579453"/>
          </a:xfrm>
          <a:prstGeom prst="rect">
            <a:avLst/>
          </a:prstGeom>
        </p:spPr>
      </p:pic>
      <p:cxnSp>
        <p:nvCxnSpPr>
          <p:cNvPr id="18" name="Straight Connector 13"/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68039" y="911251"/>
            <a:ext cx="0" cy="10083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Nadpis 1">
            <a:extLst>
              <a:ext uri="{FF2B5EF4-FFF2-40B4-BE49-F238E27FC236}">
                <a16:creationId xmlns:a16="http://schemas.microsoft.com/office/drawing/2014/main" id="{D9FE523C-FC47-4F16-9D57-C5AB26149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7846" y="645363"/>
            <a:ext cx="4438266" cy="16537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NSK </a:t>
            </a:r>
            <a:r>
              <a:rPr lang="cs-CZ" sz="4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 rekvalifikace</a:t>
            </a:r>
            <a:endParaRPr lang="en-US" sz="4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37E74078-256C-4A68-8FB0-4565C531265B}"/>
              </a:ext>
            </a:extLst>
          </p:cNvPr>
          <p:cNvSpPr txBox="1"/>
          <p:nvPr/>
        </p:nvSpPr>
        <p:spPr>
          <a:xfrm>
            <a:off x="668040" y="2520950"/>
            <a:ext cx="4828520" cy="4336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</a:rPr>
              <a:t>Pro pracovní činnosti, ke kterým jsou schválené odpovídající PK, získá akreditaci MŠMT jen ten kurz, který bude ukončen zkouškou pro tuto kvalifikaci. Pokud tedy již v NSK existuje pro danou pracovní činnost profesní kvalifikace, pak rekvalifikační kurz musí vést k získání právě této profesní kvalifikace.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</a:rPr>
              <a:t>Zásadní výhodou tohoto propojení je </a:t>
            </a:r>
            <a:r>
              <a:rPr lang="cs-CZ" sz="2400" b="1" dirty="0">
                <a:solidFill>
                  <a:srgbClr val="FFFFFF"/>
                </a:solidFill>
              </a:rPr>
              <a:t>srovnatelnost výstupů jednotlivých vzdělávacích kurzů v rámci celé České republiky.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cs-CZ" sz="2400" dirty="0">
                <a:solidFill>
                  <a:srgbClr val="FFFFFF"/>
                </a:solidFill>
              </a:rPr>
              <a:t>(Vyhláška 176/2009)</a:t>
            </a:r>
            <a:endParaRPr lang="en-US" sz="1500" dirty="0">
              <a:solidFill>
                <a:srgbClr val="FFFFFF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1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485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ark04 Red light color">
      <a:dk1>
        <a:srgbClr val="222222"/>
      </a:dk1>
      <a:lt1>
        <a:srgbClr val="FFFFFF"/>
      </a:lt1>
      <a:dk2>
        <a:srgbClr val="222222"/>
      </a:dk2>
      <a:lt2>
        <a:srgbClr val="FFFFFF"/>
      </a:lt2>
      <a:accent1>
        <a:srgbClr val="E52828"/>
      </a:accent1>
      <a:accent2>
        <a:srgbClr val="EC4242"/>
      </a:accent2>
      <a:accent3>
        <a:srgbClr val="F05959"/>
      </a:accent3>
      <a:accent4>
        <a:srgbClr val="F27070"/>
      </a:accent4>
      <a:accent5>
        <a:srgbClr val="F68585"/>
      </a:accent5>
      <a:accent6>
        <a:srgbClr val="F99898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16765</TotalTime>
  <Words>1150</Words>
  <Application>Microsoft Office PowerPoint</Application>
  <PresentationFormat>Vlastní</PresentationFormat>
  <Paragraphs>218</Paragraphs>
  <Slides>21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30" baseType="lpstr">
      <vt:lpstr>Arial</vt:lpstr>
      <vt:lpstr>Bebas Neue</vt:lpstr>
      <vt:lpstr>Calibri</vt:lpstr>
      <vt:lpstr>Calibri Light</vt:lpstr>
      <vt:lpstr>linea-basic-10</vt:lpstr>
      <vt:lpstr>SF UI Display Thin</vt:lpstr>
      <vt:lpstr>Source Sans Pro</vt:lpstr>
      <vt:lpstr>Trebuchet MS</vt:lpstr>
      <vt:lpstr>Office Theme</vt:lpstr>
      <vt:lpstr>Prezentace aplikace PowerPoint</vt:lpstr>
      <vt:lpstr>Prezentace aplikace PowerPoint</vt:lpstr>
      <vt:lpstr>Prezentace aplikace PowerPoint</vt:lpstr>
      <vt:lpstr>Národní soustava kvalifikací </vt:lpstr>
      <vt:lpstr>(více než) dekáda NSK</vt:lpstr>
      <vt:lpstr>Profesní kvalifikace</vt:lpstr>
      <vt:lpstr>Autorizující orgán, autorizovaná osoba</vt:lpstr>
      <vt:lpstr>Národní soustava kvalifikací</vt:lpstr>
      <vt:lpstr>NSK a rekvalifikace</vt:lpstr>
      <vt:lpstr>NSK a výuční list</vt:lpstr>
      <vt:lpstr>NSK a živnosti</vt:lpstr>
      <vt:lpstr>NSK a systém počátečního vzdělávání</vt:lpstr>
      <vt:lpstr>NSK v datech</vt:lpstr>
      <vt:lpstr>Využívání profesních kvalifikací v HR procesech</vt:lpstr>
      <vt:lpstr>Jak mohou zaměstnavatelé získávat kvalifikované pracovníky přes NSK?</vt:lpstr>
      <vt:lpstr>SR pro chemii</vt:lpstr>
      <vt:lpstr>NSK a SR pro chemii</vt:lpstr>
      <vt:lpstr>Nejvyužívanější PK v gesci SR pro chemii</vt:lpstr>
      <vt:lpstr>Výzvy</vt:lpstr>
      <vt:lpstr>Podrobněji o NSK</vt:lpstr>
      <vt:lpstr>Děkuji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Marcel Navrátil</cp:lastModifiedBy>
  <cp:revision>134</cp:revision>
  <cp:lastPrinted>2017-09-12T07:48:44Z</cp:lastPrinted>
  <dcterms:created xsi:type="dcterms:W3CDTF">2016-03-16T06:48:42Z</dcterms:created>
  <dcterms:modified xsi:type="dcterms:W3CDTF">2017-09-18T04:58:07Z</dcterms:modified>
</cp:coreProperties>
</file>