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56" r:id="rId2"/>
    <p:sldId id="402" r:id="rId3"/>
    <p:sldId id="336" r:id="rId4"/>
    <p:sldId id="334" r:id="rId5"/>
    <p:sldId id="389" r:id="rId6"/>
    <p:sldId id="385" r:id="rId7"/>
    <p:sldId id="399" r:id="rId8"/>
    <p:sldId id="400" r:id="rId9"/>
    <p:sldId id="384" r:id="rId10"/>
    <p:sldId id="390" r:id="rId11"/>
    <p:sldId id="401" r:id="rId12"/>
    <p:sldId id="372" r:id="rId13"/>
    <p:sldId id="396" r:id="rId14"/>
    <p:sldId id="369" r:id="rId15"/>
    <p:sldId id="370" r:id="rId16"/>
    <p:sldId id="346" r:id="rId17"/>
    <p:sldId id="287" r:id="rId18"/>
  </p:sldIdLst>
  <p:sldSz cx="9144000" cy="6858000" type="screen4x3"/>
  <p:notesSz cx="6797675" cy="9926638"/>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8E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6421" autoAdjust="0"/>
  </p:normalViewPr>
  <p:slideViewPr>
    <p:cSldViewPr>
      <p:cViewPr varScale="1">
        <p:scale>
          <a:sx n="100" d="100"/>
          <a:sy n="100" d="100"/>
        </p:scale>
        <p:origin x="1536"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2" d="100"/>
          <a:sy n="82" d="100"/>
        </p:scale>
        <p:origin x="397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List_aplikace_Microsoft_Excel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staram\AppData\Local\Microsoft\Windows\Temporary%20Internet%20Files\Content.Outlook\UYIL167U\struktur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94810244711754"/>
          <c:y val="7.0931565539601754E-2"/>
          <c:w val="0.79589913417669156"/>
          <c:h val="0.8283502200092635"/>
        </c:manualLayout>
      </c:layout>
      <c:barChart>
        <c:barDir val="col"/>
        <c:grouping val="clustered"/>
        <c:varyColors val="0"/>
        <c:ser>
          <c:idx val="0"/>
          <c:order val="2"/>
          <c:tx>
            <c:v>% nárůst</c:v>
          </c:tx>
          <c:spPr>
            <a:solidFill>
              <a:srgbClr val="C00000"/>
            </a:solidFill>
            <a:ln>
              <a:solidFill>
                <a:srgbClr val="C00000"/>
              </a:solidFill>
            </a:ln>
          </c:spPr>
          <c:invertIfNegative val="0"/>
          <c:dLbls>
            <c:numFmt formatCode="0%" sourceLinked="0"/>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'ČR+populace'!$A$5:$A$45</c:f>
              <c:numCache>
                <c:formatCode>0</c:formatCode>
                <c:ptCount val="4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pt idx="31">
                  <c:v>2020</c:v>
                </c:pt>
                <c:pt idx="32">
                  <c:v>2021</c:v>
                </c:pt>
                <c:pt idx="33">
                  <c:v>2022</c:v>
                </c:pt>
                <c:pt idx="34">
                  <c:v>2023</c:v>
                </c:pt>
                <c:pt idx="35">
                  <c:v>2024</c:v>
                </c:pt>
                <c:pt idx="36">
                  <c:v>2025</c:v>
                </c:pt>
                <c:pt idx="37">
                  <c:v>2026</c:v>
                </c:pt>
                <c:pt idx="38">
                  <c:v>2027</c:v>
                </c:pt>
                <c:pt idx="39">
                  <c:v>2028</c:v>
                </c:pt>
                <c:pt idx="40">
                  <c:v>2029</c:v>
                </c:pt>
              </c:numCache>
            </c:numRef>
          </c:cat>
          <c:val>
            <c:numRef>
              <c:f>'ČR+populace'!$C$5:$C$45</c:f>
              <c:numCache>
                <c:formatCode>General</c:formatCode>
                <c:ptCount val="41"/>
                <c:pt idx="26" formatCode="0.0%">
                  <c:v>1</c:v>
                </c:pt>
                <c:pt idx="27" formatCode="0.0%">
                  <c:v>1.0183804655938249</c:v>
                </c:pt>
                <c:pt idx="28" formatCode="0.0%">
                  <c:v>1.0274646787045469</c:v>
                </c:pt>
                <c:pt idx="29" formatCode="0.0%">
                  <c:v>1.0489699350489918</c:v>
                </c:pt>
                <c:pt idx="30" formatCode="0.0%">
                  <c:v>1.0599625025109918</c:v>
                </c:pt>
                <c:pt idx="31" formatCode="0.0%">
                  <c:v>1.1039439323259599</c:v>
                </c:pt>
                <c:pt idx="32" formatCode="0.0%">
                  <c:v>1.1571881347231252</c:v>
                </c:pt>
                <c:pt idx="33" formatCode="0.0%">
                  <c:v>1.2224627815101659</c:v>
                </c:pt>
                <c:pt idx="34" formatCode="0.0%">
                  <c:v>1.3290627859741508</c:v>
                </c:pt>
                <c:pt idx="35" formatCode="0.0%">
                  <c:v>1.3801196348458835</c:v>
                </c:pt>
                <c:pt idx="36" formatCode="0.0%">
                  <c:v>1.363814923107828</c:v>
                </c:pt>
                <c:pt idx="37" formatCode="0.0%">
                  <c:v>1.3441622212798261</c:v>
                </c:pt>
                <c:pt idx="38" formatCode="0.0%">
                  <c:v>1.2314688748521299</c:v>
                </c:pt>
                <c:pt idx="39" formatCode="0.0%">
                  <c:v>1.2298506796419884</c:v>
                </c:pt>
                <c:pt idx="40" formatCode="0.0%">
                  <c:v>1.2050755529763633</c:v>
                </c:pt>
              </c:numCache>
            </c:numRef>
          </c:val>
        </c:ser>
        <c:dLbls>
          <c:showLegendKey val="0"/>
          <c:showVal val="0"/>
          <c:showCatName val="0"/>
          <c:showSerName val="0"/>
          <c:showPercent val="0"/>
          <c:showBubbleSize val="0"/>
        </c:dLbls>
        <c:gapWidth val="150"/>
        <c:axId val="353411032"/>
        <c:axId val="353410640"/>
      </c:barChart>
      <c:lineChart>
        <c:grouping val="standard"/>
        <c:varyColors val="0"/>
        <c:ser>
          <c:idx val="1"/>
          <c:order val="0"/>
          <c:tx>
            <c:strRef>
              <c:f>'ČR+populace'!$B$3</c:f>
              <c:strCache>
                <c:ptCount val="1"/>
                <c:pt idx="0">
                  <c:v>počet 15 letých</c:v>
                </c:pt>
              </c:strCache>
            </c:strRef>
          </c:tx>
          <c:spPr>
            <a:ln w="25400">
              <a:solidFill>
                <a:srgbClr val="3366FF"/>
              </a:solidFill>
              <a:prstDash val="solid"/>
            </a:ln>
          </c:spPr>
          <c:marker>
            <c:symbol val="none"/>
          </c:marker>
          <c:trendline>
            <c:spPr>
              <a:ln w="12700">
                <a:solidFill>
                  <a:schemeClr val="tx1">
                    <a:shade val="95000"/>
                    <a:satMod val="105000"/>
                  </a:schemeClr>
                </a:solidFill>
              </a:ln>
            </c:spPr>
            <c:trendlineType val="power"/>
            <c:dispRSqr val="0"/>
            <c:dispEq val="1"/>
            <c:trendlineLbl>
              <c:layout>
                <c:manualLayout>
                  <c:x val="-0.15115167120200318"/>
                  <c:y val="-8.0958293386979741E-2"/>
                </c:manualLayout>
              </c:layout>
              <c:numFmt formatCode="General" sourceLinked="0"/>
              <c:spPr>
                <a:solidFill>
                  <a:schemeClr val="bg1"/>
                </a:solidFill>
                <a:ln>
                  <a:noFill/>
                </a:ln>
              </c:spPr>
              <c:txPr>
                <a:bodyPr/>
                <a:lstStyle/>
                <a:p>
                  <a:pPr>
                    <a:defRPr sz="900"/>
                  </a:pPr>
                  <a:endParaRPr lang="cs-CZ"/>
                </a:p>
              </c:txPr>
            </c:trendlineLbl>
          </c:trendline>
          <c:cat>
            <c:numRef>
              <c:f>'ČR+populace'!$A$5:$A$45</c:f>
              <c:numCache>
                <c:formatCode>0</c:formatCode>
                <c:ptCount val="4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pt idx="31">
                  <c:v>2020</c:v>
                </c:pt>
                <c:pt idx="32">
                  <c:v>2021</c:v>
                </c:pt>
                <c:pt idx="33">
                  <c:v>2022</c:v>
                </c:pt>
                <c:pt idx="34">
                  <c:v>2023</c:v>
                </c:pt>
                <c:pt idx="35">
                  <c:v>2024</c:v>
                </c:pt>
                <c:pt idx="36">
                  <c:v>2025</c:v>
                </c:pt>
                <c:pt idx="37">
                  <c:v>2026</c:v>
                </c:pt>
                <c:pt idx="38">
                  <c:v>2027</c:v>
                </c:pt>
                <c:pt idx="39">
                  <c:v>2028</c:v>
                </c:pt>
                <c:pt idx="40">
                  <c:v>2029</c:v>
                </c:pt>
              </c:numCache>
            </c:numRef>
          </c:cat>
          <c:val>
            <c:numRef>
              <c:f>'ČR+populace'!$B$5:$B$45</c:f>
              <c:numCache>
                <c:formatCode>0</c:formatCode>
                <c:ptCount val="41"/>
                <c:pt idx="0">
                  <c:v>177362</c:v>
                </c:pt>
                <c:pt idx="1">
                  <c:v>189742</c:v>
                </c:pt>
                <c:pt idx="2">
                  <c:v>187620</c:v>
                </c:pt>
                <c:pt idx="3">
                  <c:v>182032</c:v>
                </c:pt>
                <c:pt idx="4">
                  <c:v>177241</c:v>
                </c:pt>
                <c:pt idx="5">
                  <c:v>173983</c:v>
                </c:pt>
                <c:pt idx="6">
                  <c:v>167954</c:v>
                </c:pt>
                <c:pt idx="7">
                  <c:v>150543</c:v>
                </c:pt>
                <c:pt idx="8">
                  <c:v>141160</c:v>
                </c:pt>
                <c:pt idx="9">
                  <c:v>138674</c:v>
                </c:pt>
                <c:pt idx="10">
                  <c:v>134620</c:v>
                </c:pt>
                <c:pt idx="11">
                  <c:v>134173</c:v>
                </c:pt>
                <c:pt idx="12">
                  <c:v>133554</c:v>
                </c:pt>
                <c:pt idx="13">
                  <c:v>131588</c:v>
                </c:pt>
                <c:pt idx="14">
                  <c:v>129557</c:v>
                </c:pt>
                <c:pt idx="15">
                  <c:v>131692</c:v>
                </c:pt>
                <c:pt idx="16">
                  <c:v>127748</c:v>
                </c:pt>
                <c:pt idx="17">
                  <c:v>130109</c:v>
                </c:pt>
                <c:pt idx="18">
                  <c:v>128884</c:v>
                </c:pt>
                <c:pt idx="19" formatCode="General">
                  <c:v>122027</c:v>
                </c:pt>
                <c:pt idx="20" formatCode="General">
                  <c:v>121586</c:v>
                </c:pt>
                <c:pt idx="21" formatCode="General">
                  <c:v>107819</c:v>
                </c:pt>
                <c:pt idx="22" formatCode="General">
                  <c:v>96946</c:v>
                </c:pt>
                <c:pt idx="23" formatCode="General">
                  <c:v>91006</c:v>
                </c:pt>
                <c:pt idx="24" formatCode="General">
                  <c:v>90847</c:v>
                </c:pt>
                <c:pt idx="25" formatCode="General">
                  <c:v>90391</c:v>
                </c:pt>
                <c:pt idx="26" formatCode="General">
                  <c:v>89606</c:v>
                </c:pt>
                <c:pt idx="27" formatCode="General">
                  <c:v>91253</c:v>
                </c:pt>
                <c:pt idx="28" formatCode="General">
                  <c:v>92067</c:v>
                </c:pt>
                <c:pt idx="29" formatCode="General">
                  <c:v>93994</c:v>
                </c:pt>
                <c:pt idx="30" formatCode="General">
                  <c:v>94979</c:v>
                </c:pt>
                <c:pt idx="31" formatCode="General">
                  <c:v>98920</c:v>
                </c:pt>
                <c:pt idx="32" formatCode="General">
                  <c:v>103691</c:v>
                </c:pt>
                <c:pt idx="33" formatCode="General">
                  <c:v>109540</c:v>
                </c:pt>
                <c:pt idx="34" formatCode="General">
                  <c:v>119092</c:v>
                </c:pt>
                <c:pt idx="35" formatCode="General">
                  <c:v>123667</c:v>
                </c:pt>
                <c:pt idx="36" formatCode="General">
                  <c:v>122206</c:v>
                </c:pt>
                <c:pt idx="37" formatCode="General">
                  <c:v>120445</c:v>
                </c:pt>
                <c:pt idx="38" formatCode="General">
                  <c:v>110347</c:v>
                </c:pt>
                <c:pt idx="39" formatCode="General">
                  <c:v>110202</c:v>
                </c:pt>
                <c:pt idx="40" formatCode="General">
                  <c:v>107982</c:v>
                </c:pt>
              </c:numCache>
              <c:extLst/>
            </c:numRef>
          </c:val>
          <c:smooth val="0"/>
        </c:ser>
        <c:dLbls>
          <c:showLegendKey val="0"/>
          <c:showVal val="0"/>
          <c:showCatName val="0"/>
          <c:showSerName val="0"/>
          <c:showPercent val="0"/>
          <c:showBubbleSize val="0"/>
        </c:dLbls>
        <c:marker val="1"/>
        <c:smooth val="0"/>
        <c:axId val="353409856"/>
        <c:axId val="353410248"/>
        <c:extLst>
          <c:ext xmlns:c15="http://schemas.microsoft.com/office/drawing/2012/chart" uri="{02D57815-91ED-43cb-92C2-25804820EDAC}">
            <c15:filteredLineSeries>
              <c15:ser>
                <c:idx val="0"/>
                <c:order val="1"/>
                <c:tx>
                  <c:strRef>
                    <c:extLst>
                      <c:ext uri="{02D57815-91ED-43cb-92C2-25804820EDAC}">
                        <c15:formulaRef>
                          <c15:sqref>'ČR+populace'!#ODKAZ!</c15:sqref>
                        </c15:formulaRef>
                      </c:ext>
                    </c:extLst>
                    <c:strCache>
                      <c:ptCount val="1"/>
                      <c:pt idx="0">
                        <c:v>#REF!</c:v>
                      </c:pt>
                    </c:strCache>
                  </c:strRef>
                </c:tx>
                <c:spPr>
                  <a:ln>
                    <a:solidFill>
                      <a:schemeClr val="accent6">
                        <a:lumMod val="75000"/>
                      </a:schemeClr>
                    </a:solidFill>
                  </a:ln>
                </c:spPr>
                <c:marker>
                  <c:symbol val="none"/>
                </c:marker>
                <c:cat>
                  <c:numRef>
                    <c:extLst>
                      <c:ext uri="{02D57815-91ED-43cb-92C2-25804820EDAC}">
                        <c15:formulaRef>
                          <c15:sqref>'ČR+populace'!$A$5:$A$45</c15:sqref>
                        </c15:formulaRef>
                      </c:ext>
                    </c:extLst>
                    <c:numCache>
                      <c:formatCode>0</c:formatCode>
                      <c:ptCount val="41"/>
                      <c:pt idx="0">
                        <c:v>1989</c:v>
                      </c:pt>
                      <c:pt idx="1">
                        <c:v>1990</c:v>
                      </c:pt>
                      <c:pt idx="2">
                        <c:v>1991</c:v>
                      </c:pt>
                      <c:pt idx="3">
                        <c:v>1992</c:v>
                      </c:pt>
                      <c:pt idx="4">
                        <c:v>1993</c:v>
                      </c:pt>
                      <c:pt idx="5">
                        <c:v>1994</c:v>
                      </c:pt>
                      <c:pt idx="6">
                        <c:v>1995</c:v>
                      </c:pt>
                      <c:pt idx="7">
                        <c:v>1996</c:v>
                      </c:pt>
                      <c:pt idx="8">
                        <c:v>1997</c:v>
                      </c:pt>
                      <c:pt idx="9">
                        <c:v>1998</c:v>
                      </c:pt>
                      <c:pt idx="10">
                        <c:v>1999</c:v>
                      </c:pt>
                      <c:pt idx="11">
                        <c:v>2000</c:v>
                      </c:pt>
                      <c:pt idx="12">
                        <c:v>2001</c:v>
                      </c:pt>
                      <c:pt idx="13">
                        <c:v>2002</c:v>
                      </c:pt>
                      <c:pt idx="14">
                        <c:v>2003</c:v>
                      </c:pt>
                      <c:pt idx="15">
                        <c:v>2004</c:v>
                      </c:pt>
                      <c:pt idx="16">
                        <c:v>2005</c:v>
                      </c:pt>
                      <c:pt idx="17">
                        <c:v>2006</c:v>
                      </c:pt>
                      <c:pt idx="18">
                        <c:v>2007</c:v>
                      </c:pt>
                      <c:pt idx="19">
                        <c:v>2008</c:v>
                      </c:pt>
                      <c:pt idx="20">
                        <c:v>2009</c:v>
                      </c:pt>
                      <c:pt idx="21">
                        <c:v>2010</c:v>
                      </c:pt>
                      <c:pt idx="22">
                        <c:v>2011</c:v>
                      </c:pt>
                      <c:pt idx="23">
                        <c:v>2012</c:v>
                      </c:pt>
                      <c:pt idx="24">
                        <c:v>2013</c:v>
                      </c:pt>
                      <c:pt idx="25">
                        <c:v>2014</c:v>
                      </c:pt>
                      <c:pt idx="26">
                        <c:v>2015</c:v>
                      </c:pt>
                      <c:pt idx="27">
                        <c:v>2016</c:v>
                      </c:pt>
                      <c:pt idx="28">
                        <c:v>2017</c:v>
                      </c:pt>
                      <c:pt idx="29">
                        <c:v>2018</c:v>
                      </c:pt>
                      <c:pt idx="30">
                        <c:v>2019</c:v>
                      </c:pt>
                      <c:pt idx="31">
                        <c:v>2020</c:v>
                      </c:pt>
                      <c:pt idx="32">
                        <c:v>2021</c:v>
                      </c:pt>
                      <c:pt idx="33">
                        <c:v>2022</c:v>
                      </c:pt>
                      <c:pt idx="34">
                        <c:v>2023</c:v>
                      </c:pt>
                      <c:pt idx="35">
                        <c:v>2024</c:v>
                      </c:pt>
                      <c:pt idx="36">
                        <c:v>2025</c:v>
                      </c:pt>
                      <c:pt idx="37">
                        <c:v>2026</c:v>
                      </c:pt>
                      <c:pt idx="38">
                        <c:v>2027</c:v>
                      </c:pt>
                      <c:pt idx="39">
                        <c:v>2028</c:v>
                      </c:pt>
                      <c:pt idx="40">
                        <c:v>2029</c:v>
                      </c:pt>
                    </c:numCache>
                  </c:numRef>
                </c:cat>
                <c:val>
                  <c:numRef>
                    <c:extLst>
                      <c:ext uri="{02D57815-91ED-43cb-92C2-25804820EDAC}">
                        <c15:formulaRef>
                          <c15:sqref>'ČR+populace'!#ODKAZ!</c15:sqref>
                        </c15:formulaRef>
                      </c:ext>
                    </c:extLst>
                  </c:numRef>
                </c:val>
                <c:smooth val="0"/>
              </c15:ser>
            </c15:filteredLineSeries>
          </c:ext>
        </c:extLst>
      </c:lineChart>
      <c:catAx>
        <c:axId val="353409856"/>
        <c:scaling>
          <c:orientation val="minMax"/>
        </c:scaling>
        <c:delete val="0"/>
        <c:axPos val="b"/>
        <c:majorGridlines>
          <c:spPr>
            <a:ln w="3175">
              <a:solidFill>
                <a:srgbClr val="C0C0C0"/>
              </a:solidFill>
              <a:prstDash val="solid"/>
            </a:ln>
          </c:spPr>
        </c:majorGridlines>
        <c:numFmt formatCode="General" sourceLinked="0"/>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cs-CZ"/>
          </a:p>
        </c:txPr>
        <c:crossAx val="353410248"/>
        <c:crosses val="autoZero"/>
        <c:auto val="1"/>
        <c:lblAlgn val="ctr"/>
        <c:lblOffset val="100"/>
        <c:tickLblSkip val="4"/>
        <c:tickMarkSkip val="1"/>
        <c:noMultiLvlLbl val="0"/>
      </c:catAx>
      <c:valAx>
        <c:axId val="353410248"/>
        <c:scaling>
          <c:orientation val="minMax"/>
          <c:max val="200000"/>
          <c:min val="60000"/>
        </c:scaling>
        <c:delete val="0"/>
        <c:axPos val="l"/>
        <c:majorGridlines>
          <c:spPr>
            <a:ln w="3175">
              <a:solidFill>
                <a:srgbClr val="C0C0C0"/>
              </a:solidFill>
              <a:prstDash val="solid"/>
            </a:ln>
          </c:spPr>
        </c:majorGridlines>
        <c:title>
          <c:tx>
            <c:rich>
              <a:bodyPr rot="-5400000" vert="horz"/>
              <a:lstStyle/>
              <a:p>
                <a:pPr>
                  <a:defRPr sz="1400" b="1">
                    <a:solidFill>
                      <a:srgbClr val="0070C0"/>
                    </a:solidFill>
                  </a:defRPr>
                </a:pPr>
                <a:r>
                  <a:rPr lang="en-US" sz="1400" b="1">
                    <a:solidFill>
                      <a:srgbClr val="0070C0"/>
                    </a:solidFill>
                  </a:rPr>
                  <a:t>Počet 15letých</a:t>
                </a:r>
              </a:p>
            </c:rich>
          </c:tx>
          <c:layout>
            <c:manualLayout>
              <c:xMode val="edge"/>
              <c:yMode val="edge"/>
              <c:x val="5.4500278504731534E-3"/>
              <c:y val="0.39584335255436581"/>
            </c:manualLayout>
          </c:layout>
          <c:overlay val="0"/>
        </c:title>
        <c:numFmt formatCode="#,##0" sourceLinked="0"/>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cs-CZ"/>
          </a:p>
        </c:txPr>
        <c:crossAx val="353409856"/>
        <c:crosses val="autoZero"/>
        <c:crossBetween val="between"/>
      </c:valAx>
      <c:valAx>
        <c:axId val="353410640"/>
        <c:scaling>
          <c:orientation val="minMax"/>
          <c:max val="1.4"/>
          <c:min val="1"/>
        </c:scaling>
        <c:delete val="0"/>
        <c:axPos val="r"/>
        <c:title>
          <c:tx>
            <c:rich>
              <a:bodyPr rot="-5400000" vert="horz"/>
              <a:lstStyle/>
              <a:p>
                <a:pPr>
                  <a:defRPr sz="1400" b="1">
                    <a:solidFill>
                      <a:srgbClr val="C00000"/>
                    </a:solidFill>
                  </a:defRPr>
                </a:pPr>
                <a:r>
                  <a:rPr lang="en-US" sz="1400" b="1">
                    <a:solidFill>
                      <a:srgbClr val="C00000"/>
                    </a:solidFill>
                  </a:rPr>
                  <a:t>Procentní podíl 15letých vůči roku 2015</a:t>
                </a:r>
              </a:p>
            </c:rich>
          </c:tx>
          <c:layout>
            <c:manualLayout>
              <c:xMode val="edge"/>
              <c:yMode val="edge"/>
              <c:x val="0.96256649211945255"/>
              <c:y val="0.14300741700117017"/>
            </c:manualLayout>
          </c:layout>
          <c:overlay val="0"/>
        </c:title>
        <c:numFmt formatCode="0.00" sourceLinked="0"/>
        <c:majorTickMark val="out"/>
        <c:minorTickMark val="none"/>
        <c:tickLblPos val="nextTo"/>
        <c:crossAx val="353411032"/>
        <c:crosses val="max"/>
        <c:crossBetween val="between"/>
        <c:majorUnit val="5.0000000000000093E-2"/>
      </c:valAx>
      <c:catAx>
        <c:axId val="353411032"/>
        <c:scaling>
          <c:orientation val="minMax"/>
        </c:scaling>
        <c:delete val="1"/>
        <c:axPos val="b"/>
        <c:numFmt formatCode="0" sourceLinked="1"/>
        <c:majorTickMark val="out"/>
        <c:minorTickMark val="none"/>
        <c:tickLblPos val="none"/>
        <c:crossAx val="353410640"/>
        <c:crosses val="autoZero"/>
        <c:auto val="1"/>
        <c:lblAlgn val="ctr"/>
        <c:lblOffset val="100"/>
        <c:noMultiLvlLbl val="0"/>
      </c:catAx>
      <c:spPr>
        <a:solidFill>
          <a:srgbClr val="FFFFFF"/>
        </a:solidFill>
        <a:ln w="3175">
          <a:solidFill>
            <a:srgbClr val="000000"/>
          </a:solidFill>
          <a:prstDash val="solid"/>
        </a:ln>
      </c:spPr>
    </c:plotArea>
    <c:plotVisOnly val="1"/>
    <c:dispBlanksAs val="gap"/>
    <c:showDLblsOverMax val="0"/>
  </c:chart>
  <c:spPr>
    <a:gradFill rotWithShape="0">
      <a:gsLst>
        <a:gs pos="0">
          <a:srgbClr val="FFFF99"/>
        </a:gs>
        <a:gs pos="50000">
          <a:srgbClr val="FFFFFF">
            <a:gamma/>
            <a:tint val="0"/>
            <a:invGamma/>
          </a:srgbClr>
        </a:gs>
        <a:gs pos="100000">
          <a:srgbClr val="FFFF99"/>
        </a:gs>
      </a:gsLst>
      <a:lin ang="5400000" scaled="1"/>
    </a:gradFill>
    <a:ln w="3175">
      <a:solidFill>
        <a:srgbClr val="000000"/>
      </a:solidFill>
      <a:prstDash val="solid"/>
    </a:ln>
  </c:spPr>
  <c:txPr>
    <a:bodyPr/>
    <a:lstStyle/>
    <a:p>
      <a:pPr>
        <a:defRPr sz="800" b="0" i="0" u="none" strike="noStrike" baseline="0">
          <a:solidFill>
            <a:srgbClr val="000000"/>
          </a:solidFill>
          <a:latin typeface="Arial"/>
          <a:ea typeface="Arial"/>
          <a:cs typeface="Arial"/>
        </a:defRPr>
      </a:pPr>
      <a:endParaRPr lang="cs-CZ"/>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2748372537760518E-2"/>
          <c:y val="9.2875762977438006E-3"/>
          <c:w val="0.79789400618134931"/>
          <c:h val="0.92403458741125999"/>
        </c:manualLayout>
      </c:layout>
      <c:barChart>
        <c:barDir val="bar"/>
        <c:grouping val="percentStacked"/>
        <c:varyColors val="0"/>
        <c:ser>
          <c:idx val="0"/>
          <c:order val="0"/>
          <c:tx>
            <c:strRef>
              <c:f>Data!$V$7</c:f>
              <c:strCache>
                <c:ptCount val="1"/>
                <c:pt idx="0">
                  <c:v>16 Ekologie a ochr. ŽP</c:v>
                </c:pt>
              </c:strCache>
            </c:strRef>
          </c:tx>
          <c:invertIfNegative val="0"/>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Data!$AC$7:$AJ$7</c:f>
              <c:numCache>
                <c:formatCode>0.0%</c:formatCode>
                <c:ptCount val="8"/>
                <c:pt idx="0">
                  <c:v>6.9990994165785659E-3</c:v>
                </c:pt>
                <c:pt idx="1">
                  <c:v>6.2074220150591611E-3</c:v>
                </c:pt>
                <c:pt idx="2">
                  <c:v>5.4830193637786248E-3</c:v>
                </c:pt>
                <c:pt idx="3">
                  <c:v>5.1488132613336686E-3</c:v>
                </c:pt>
                <c:pt idx="4">
                  <c:v>5.4537074969274891E-3</c:v>
                </c:pt>
                <c:pt idx="5">
                  <c:v>4.7366524223858312E-3</c:v>
                </c:pt>
                <c:pt idx="6">
                  <c:v>4.8335684799080316E-3</c:v>
                </c:pt>
                <c:pt idx="7">
                  <c:v>4.2694621791334961E-3</c:v>
                </c:pt>
              </c:numCache>
            </c:numRef>
          </c:val>
        </c:ser>
        <c:ser>
          <c:idx val="1"/>
          <c:order val="1"/>
          <c:tx>
            <c:strRef>
              <c:f>Data!$V$8</c:f>
              <c:strCache>
                <c:ptCount val="1"/>
                <c:pt idx="0">
                  <c:v>18 Informatické obory</c:v>
                </c:pt>
              </c:strCache>
            </c:strRef>
          </c:tx>
          <c:spPr>
            <a:solidFill>
              <a:schemeClr val="bg2">
                <a:lumMod val="75000"/>
              </a:schemeClr>
            </a:solidFill>
          </c:spPr>
          <c:invertIfNegative val="0"/>
          <c:dLbls>
            <c:spPr>
              <a:noFill/>
              <a:ln>
                <a:noFill/>
              </a:ln>
              <a:effectLst/>
            </c:spPr>
            <c:txPr>
              <a:bodyPr/>
              <a:lstStyle/>
              <a:p>
                <a:pPr>
                  <a:defRPr sz="900"/>
                </a:pPr>
                <a:endParaRPr lang="cs-CZ"/>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Data!$AC$8:$AJ$8</c:f>
              <c:numCache>
                <c:formatCode>0.0%</c:formatCode>
                <c:ptCount val="8"/>
                <c:pt idx="0">
                  <c:v>2.1780414268373859E-2</c:v>
                </c:pt>
                <c:pt idx="1">
                  <c:v>4.2454732879168164E-2</c:v>
                </c:pt>
                <c:pt idx="2">
                  <c:v>4.6719147563699784E-2</c:v>
                </c:pt>
                <c:pt idx="3">
                  <c:v>4.657792289338189E-2</c:v>
                </c:pt>
                <c:pt idx="4">
                  <c:v>4.9044961081523966E-2</c:v>
                </c:pt>
                <c:pt idx="5">
                  <c:v>4.7585336971631573E-2</c:v>
                </c:pt>
                <c:pt idx="6">
                  <c:v>4.8466321785023775E-2</c:v>
                </c:pt>
                <c:pt idx="7">
                  <c:v>4.8448543128136415E-2</c:v>
                </c:pt>
              </c:numCache>
            </c:numRef>
          </c:val>
        </c:ser>
        <c:ser>
          <c:idx val="2"/>
          <c:order val="2"/>
          <c:tx>
            <c:strRef>
              <c:f>Data!$V$9</c:f>
              <c:strCache>
                <c:ptCount val="1"/>
                <c:pt idx="0">
                  <c:v>21 Hornictví, hutn.a slév.</c:v>
                </c:pt>
              </c:strCache>
            </c:strRef>
          </c:tx>
          <c:invertIfNegative val="0"/>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Data!$AC$9:$AJ$9</c:f>
              <c:numCache>
                <c:formatCode>0.0%</c:formatCode>
                <c:ptCount val="8"/>
                <c:pt idx="0">
                  <c:v>1.1257292767923568E-3</c:v>
                </c:pt>
                <c:pt idx="1">
                  <c:v>9.8601649336679809E-4</c:v>
                </c:pt>
                <c:pt idx="2">
                  <c:v>1.3379045070658082E-3</c:v>
                </c:pt>
                <c:pt idx="3">
                  <c:v>5.39997488383775E-4</c:v>
                </c:pt>
                <c:pt idx="4">
                  <c:v>9.7296190086030318E-4</c:v>
                </c:pt>
                <c:pt idx="5">
                  <c:v>9.7822169592750858E-4</c:v>
                </c:pt>
                <c:pt idx="6">
                  <c:v>6.4012123112295552E-4</c:v>
                </c:pt>
                <c:pt idx="7">
                  <c:v>6.6997714195633328E-4</c:v>
                </c:pt>
              </c:numCache>
            </c:numRef>
          </c:val>
        </c:ser>
        <c:ser>
          <c:idx val="3"/>
          <c:order val="3"/>
          <c:tx>
            <c:strRef>
              <c:f>Data!$V$10</c:f>
              <c:strCache>
                <c:ptCount val="1"/>
                <c:pt idx="0">
                  <c:v>23 Strojírenství a str.výr.</c:v>
                </c:pt>
              </c:strCache>
            </c:strRef>
          </c:tx>
          <c:spPr>
            <a:solidFill>
              <a:schemeClr val="accent6">
                <a:lumMod val="40000"/>
                <a:lumOff val="60000"/>
              </a:schemeClr>
            </a:solidFill>
          </c:spPr>
          <c:invertIfNegative val="0"/>
          <c:dLbls>
            <c:spPr>
              <a:noFill/>
              <a:ln>
                <a:noFill/>
              </a:ln>
              <a:effectLst/>
            </c:spPr>
            <c:txPr>
              <a:bodyPr/>
              <a:lstStyle/>
              <a:p>
                <a:pPr>
                  <a:defRPr sz="900"/>
                </a:pPr>
                <a:endParaRPr lang="cs-CZ"/>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Data!$AC$10:$AJ$10</c:f>
              <c:numCache>
                <c:formatCode>0.0%</c:formatCode>
                <c:ptCount val="8"/>
                <c:pt idx="0">
                  <c:v>0.12428051215787619</c:v>
                </c:pt>
                <c:pt idx="1">
                  <c:v>0.1112405880243815</c:v>
                </c:pt>
                <c:pt idx="2">
                  <c:v>0.11870318827422265</c:v>
                </c:pt>
                <c:pt idx="3">
                  <c:v>0.1299761396458621</c:v>
                </c:pt>
                <c:pt idx="4">
                  <c:v>0.13885190495698485</c:v>
                </c:pt>
                <c:pt idx="5">
                  <c:v>0.14394017402049117</c:v>
                </c:pt>
                <c:pt idx="6">
                  <c:v>0.14588232220306213</c:v>
                </c:pt>
                <c:pt idx="7">
                  <c:v>0.1481963164393999</c:v>
                </c:pt>
              </c:numCache>
            </c:numRef>
          </c:val>
        </c:ser>
        <c:ser>
          <c:idx val="4"/>
          <c:order val="4"/>
          <c:tx>
            <c:strRef>
              <c:f>Data!$V$11</c:f>
              <c:strCache>
                <c:ptCount val="1"/>
                <c:pt idx="0">
                  <c:v>26 Elektr.,telekom.a VT</c:v>
                </c:pt>
              </c:strCache>
            </c:strRef>
          </c:tx>
          <c:spPr>
            <a:solidFill>
              <a:schemeClr val="tx2">
                <a:lumMod val="40000"/>
                <a:lumOff val="60000"/>
              </a:schemeClr>
            </a:solidFill>
          </c:spPr>
          <c:invertIfNegative val="0"/>
          <c:dLbls>
            <c:spPr>
              <a:noFill/>
              <a:ln>
                <a:noFill/>
              </a:ln>
              <a:effectLst/>
            </c:spPr>
            <c:txPr>
              <a:bodyPr/>
              <a:lstStyle/>
              <a:p>
                <a:pPr>
                  <a:defRPr sz="900"/>
                </a:pPr>
                <a:endParaRPr lang="cs-CZ"/>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Data!$AC$11:$AJ$11</c:f>
              <c:numCache>
                <c:formatCode>0.0%</c:formatCode>
                <c:ptCount val="8"/>
                <c:pt idx="0">
                  <c:v>8.5976349896237134E-2</c:v>
                </c:pt>
                <c:pt idx="1">
                  <c:v>7.1396557906059518E-2</c:v>
                </c:pt>
                <c:pt idx="2">
                  <c:v>6.880651750624156E-2</c:v>
                </c:pt>
                <c:pt idx="3">
                  <c:v>6.8918749215119923E-2</c:v>
                </c:pt>
                <c:pt idx="4">
                  <c:v>7.060374846374437E-2</c:v>
                </c:pt>
                <c:pt idx="5">
                  <c:v>7.2336920146218397E-2</c:v>
                </c:pt>
                <c:pt idx="6">
                  <c:v>7.3130584731149084E-2</c:v>
                </c:pt>
                <c:pt idx="7">
                  <c:v>7.3132602926880536E-2</c:v>
                </c:pt>
              </c:numCache>
            </c:numRef>
          </c:val>
        </c:ser>
        <c:ser>
          <c:idx val="5"/>
          <c:order val="5"/>
          <c:tx>
            <c:strRef>
              <c:f>Data!$V$12</c:f>
              <c:strCache>
                <c:ptCount val="1"/>
                <c:pt idx="0">
                  <c:v>28 Tech.chemie a ch.sil.</c:v>
                </c:pt>
              </c:strCache>
            </c:strRef>
          </c:tx>
          <c:invertIfNegative val="0"/>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Data!$AC$12:$AJ$12</c:f>
              <c:numCache>
                <c:formatCode>0.0%</c:formatCode>
                <c:ptCount val="8"/>
                <c:pt idx="0">
                  <c:v>5.6384353341947611E-3</c:v>
                </c:pt>
                <c:pt idx="1">
                  <c:v>6.218626747938329E-3</c:v>
                </c:pt>
                <c:pt idx="2">
                  <c:v>7.8004610992318995E-3</c:v>
                </c:pt>
                <c:pt idx="3">
                  <c:v>8.2632173803842777E-3</c:v>
                </c:pt>
                <c:pt idx="4">
                  <c:v>9.6528062269561656E-3</c:v>
                </c:pt>
                <c:pt idx="5">
                  <c:v>1.0554497245533645E-2</c:v>
                </c:pt>
                <c:pt idx="6">
                  <c:v>1.030725819093902E-2</c:v>
                </c:pt>
                <c:pt idx="7">
                  <c:v>1.0653950237776202E-2</c:v>
                </c:pt>
              </c:numCache>
            </c:numRef>
          </c:val>
        </c:ser>
        <c:ser>
          <c:idx val="6"/>
          <c:order val="6"/>
          <c:tx>
            <c:strRef>
              <c:f>Data!$V$13</c:f>
              <c:strCache>
                <c:ptCount val="1"/>
                <c:pt idx="0">
                  <c:v>29 Potravinářství a p.ch.</c:v>
                </c:pt>
              </c:strCache>
            </c:strRef>
          </c:tx>
          <c:spPr>
            <a:solidFill>
              <a:srgbClr val="00B0F0"/>
            </a:solidFill>
          </c:spPr>
          <c:invertIfNegative val="0"/>
          <c:dLbls>
            <c:spPr>
              <a:noFill/>
              <a:ln>
                <a:noFill/>
              </a:ln>
              <a:effectLst/>
            </c:spPr>
            <c:txPr>
              <a:bodyPr/>
              <a:lstStyle/>
              <a:p>
                <a:pPr>
                  <a:defRPr sz="900"/>
                </a:pPr>
                <a:endParaRPr lang="cs-CZ"/>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Data!$AC$13:$AJ$13</c:f>
              <c:numCache>
                <c:formatCode>0.0%</c:formatCode>
                <c:ptCount val="8"/>
                <c:pt idx="0">
                  <c:v>2.4041661772191549E-2</c:v>
                </c:pt>
                <c:pt idx="1">
                  <c:v>2.7317138759411976E-2</c:v>
                </c:pt>
                <c:pt idx="2">
                  <c:v>3.1058497485456263E-2</c:v>
                </c:pt>
                <c:pt idx="3">
                  <c:v>3.3040311440411904E-2</c:v>
                </c:pt>
                <c:pt idx="4">
                  <c:v>3.4552949610815238E-2</c:v>
                </c:pt>
                <c:pt idx="5">
                  <c:v>3.6567471554342791E-2</c:v>
                </c:pt>
                <c:pt idx="6">
                  <c:v>3.4867011548309561E-2</c:v>
                </c:pt>
                <c:pt idx="7">
                  <c:v>3.4208244659888074E-2</c:v>
                </c:pt>
              </c:numCache>
            </c:numRef>
          </c:val>
        </c:ser>
        <c:ser>
          <c:idx val="7"/>
          <c:order val="7"/>
          <c:tx>
            <c:strRef>
              <c:f>Data!$V$14</c:f>
              <c:strCache>
                <c:ptCount val="1"/>
                <c:pt idx="0">
                  <c:v>31 Text.výr.a oděvnictví</c:v>
                </c:pt>
              </c:strCache>
            </c:strRef>
          </c:tx>
          <c:invertIfNegative val="0"/>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Data!$AC$14:$AJ$14</c:f>
              <c:numCache>
                <c:formatCode>0.0%</c:formatCode>
                <c:ptCount val="8"/>
                <c:pt idx="0">
                  <c:v>5.7852695876894162E-3</c:v>
                </c:pt>
                <c:pt idx="1">
                  <c:v>4.1345464324130509E-3</c:v>
                </c:pt>
                <c:pt idx="2">
                  <c:v>3.1536320523694048E-3</c:v>
                </c:pt>
                <c:pt idx="3">
                  <c:v>3.0516137134245888E-3</c:v>
                </c:pt>
                <c:pt idx="4">
                  <c:v>2.9060835723064317E-3</c:v>
                </c:pt>
                <c:pt idx="5">
                  <c:v>3.3079338928074962E-3</c:v>
                </c:pt>
                <c:pt idx="6">
                  <c:v>2.9132047865391649E-3</c:v>
                </c:pt>
                <c:pt idx="7">
                  <c:v>2.6799085678253331E-3</c:v>
                </c:pt>
              </c:numCache>
            </c:numRef>
          </c:val>
        </c:ser>
        <c:ser>
          <c:idx val="8"/>
          <c:order val="8"/>
          <c:tx>
            <c:strRef>
              <c:f>Data!$V$15</c:f>
              <c:strCache>
                <c:ptCount val="1"/>
                <c:pt idx="0">
                  <c:v>32 Kožed.a obuv.-plast</c:v>
                </c:pt>
              </c:strCache>
            </c:strRef>
          </c:tx>
          <c:invertIfNegative val="0"/>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Data!$AC$15:$AJ$15</c:f>
              <c:numCache>
                <c:formatCode>0.0%</c:formatCode>
                <c:ptCount val="8"/>
                <c:pt idx="0">
                  <c:v>6.2649281491052901E-4</c:v>
                </c:pt>
                <c:pt idx="1">
                  <c:v>4.8180351380423093E-4</c:v>
                </c:pt>
                <c:pt idx="2">
                  <c:v>6.3311552566506992E-4</c:v>
                </c:pt>
                <c:pt idx="3">
                  <c:v>2.7627778475448954E-4</c:v>
                </c:pt>
                <c:pt idx="4">
                  <c:v>3.0725112658746417E-4</c:v>
                </c:pt>
                <c:pt idx="5">
                  <c:v>3.8614014312927974E-4</c:v>
                </c:pt>
                <c:pt idx="6">
                  <c:v>7.3156712128337779E-4</c:v>
                </c:pt>
                <c:pt idx="7">
                  <c:v>7.6193478889151627E-4</c:v>
                </c:pt>
              </c:numCache>
            </c:numRef>
          </c:val>
        </c:ser>
        <c:ser>
          <c:idx val="9"/>
          <c:order val="9"/>
          <c:tx>
            <c:strRef>
              <c:f>Data!$V$16</c:f>
              <c:strCache>
                <c:ptCount val="1"/>
                <c:pt idx="0">
                  <c:v>33 Zprac.dřeva a hud.n.</c:v>
                </c:pt>
              </c:strCache>
            </c:strRef>
          </c:tx>
          <c:invertIfNegative val="0"/>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Data!$AC$16:$AJ$16</c:f>
              <c:numCache>
                <c:formatCode>0.0%</c:formatCode>
                <c:ptCount val="8"/>
                <c:pt idx="0">
                  <c:v>2.7340538000704805E-2</c:v>
                </c:pt>
                <c:pt idx="1">
                  <c:v>2.7552438149874507E-2</c:v>
                </c:pt>
                <c:pt idx="2">
                  <c:v>2.5957736552267869E-2</c:v>
                </c:pt>
                <c:pt idx="3">
                  <c:v>2.1599899535350998E-2</c:v>
                </c:pt>
                <c:pt idx="4">
                  <c:v>2.052181482998771E-2</c:v>
                </c:pt>
                <c:pt idx="5">
                  <c:v>1.9899088709262214E-2</c:v>
                </c:pt>
                <c:pt idx="6">
                  <c:v>1.9308146522443434E-2</c:v>
                </c:pt>
                <c:pt idx="7">
                  <c:v>1.9140327369223088E-2</c:v>
                </c:pt>
              </c:numCache>
            </c:numRef>
          </c:val>
        </c:ser>
        <c:ser>
          <c:idx val="10"/>
          <c:order val="10"/>
          <c:tx>
            <c:strRef>
              <c:f>Data!$V$17</c:f>
              <c:strCache>
                <c:ptCount val="1"/>
                <c:pt idx="0">
                  <c:v>34 Polygrafie a další</c:v>
                </c:pt>
              </c:strCache>
            </c:strRef>
          </c:tx>
          <c:invertIfNegative val="0"/>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Data!$AC$17:$AJ$17</c:f>
              <c:numCache>
                <c:formatCode>0.0%</c:formatCode>
                <c:ptCount val="8"/>
                <c:pt idx="0">
                  <c:v>8.8589999608441987E-3</c:v>
                </c:pt>
                <c:pt idx="1">
                  <c:v>9.5912513445679456E-3</c:v>
                </c:pt>
                <c:pt idx="2">
                  <c:v>1.0404596657627848E-2</c:v>
                </c:pt>
                <c:pt idx="3">
                  <c:v>1.046088157729499E-2</c:v>
                </c:pt>
                <c:pt idx="4">
                  <c:v>1.0036870135190496E-2</c:v>
                </c:pt>
                <c:pt idx="5">
                  <c:v>1.0412912526386243E-2</c:v>
                </c:pt>
                <c:pt idx="6">
                  <c:v>1.0503213669854209E-2</c:v>
                </c:pt>
                <c:pt idx="7">
                  <c:v>1.0903549565171698E-2</c:v>
                </c:pt>
              </c:numCache>
            </c:numRef>
          </c:val>
        </c:ser>
        <c:ser>
          <c:idx val="11"/>
          <c:order val="11"/>
          <c:tx>
            <c:strRef>
              <c:f>Data!$V$18</c:f>
              <c:strCache>
                <c:ptCount val="1"/>
                <c:pt idx="0">
                  <c:v>36 Stavebnictví, g.a k.</c:v>
                </c:pt>
              </c:strCache>
            </c:strRef>
          </c:tx>
          <c:invertIfNegative val="0"/>
          <c:dLbls>
            <c:spPr>
              <a:noFill/>
              <a:ln>
                <a:noFill/>
              </a:ln>
              <a:effectLst/>
            </c:spPr>
            <c:txPr>
              <a:bodyPr/>
              <a:lstStyle/>
              <a:p>
                <a:pPr>
                  <a:defRPr sz="900"/>
                </a:pPr>
                <a:endParaRPr lang="cs-CZ"/>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Data!$AC$18:$AJ$18</c:f>
              <c:numCache>
                <c:formatCode>0.0%</c:formatCode>
                <c:ptCount val="8"/>
                <c:pt idx="0">
                  <c:v>7.7841732252633231E-2</c:v>
                </c:pt>
                <c:pt idx="1">
                  <c:v>8.1223108641090003E-2</c:v>
                </c:pt>
                <c:pt idx="2">
                  <c:v>7.5746897136645439E-2</c:v>
                </c:pt>
                <c:pt idx="3">
                  <c:v>7.2686173552681144E-2</c:v>
                </c:pt>
                <c:pt idx="4">
                  <c:v>6.9349139696845558E-2</c:v>
                </c:pt>
                <c:pt idx="5">
                  <c:v>6.1023013952530507E-2</c:v>
                </c:pt>
                <c:pt idx="6">
                  <c:v>5.6291477243037048E-2</c:v>
                </c:pt>
                <c:pt idx="7">
                  <c:v>5.6264943117626968E-2</c:v>
                </c:pt>
              </c:numCache>
            </c:numRef>
          </c:val>
        </c:ser>
        <c:ser>
          <c:idx val="12"/>
          <c:order val="12"/>
          <c:tx>
            <c:strRef>
              <c:f>Data!$V$19</c:f>
              <c:strCache>
                <c:ptCount val="1"/>
                <c:pt idx="0">
                  <c:v>37 Doprava a spoje</c:v>
                </c:pt>
              </c:strCache>
            </c:strRef>
          </c:tx>
          <c:invertIfNegative val="0"/>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Data!$AC$19:$AJ$19</c:f>
              <c:numCache>
                <c:formatCode>0.0%</c:formatCode>
                <c:ptCount val="8"/>
                <c:pt idx="0">
                  <c:v>1.2931203257762638E-2</c:v>
                </c:pt>
                <c:pt idx="1">
                  <c:v>1.3322427393330944E-2</c:v>
                </c:pt>
                <c:pt idx="2">
                  <c:v>1.2889276456464349E-2</c:v>
                </c:pt>
                <c:pt idx="3">
                  <c:v>1.2796684666582946E-2</c:v>
                </c:pt>
                <c:pt idx="4">
                  <c:v>1.2379659975419909E-2</c:v>
                </c:pt>
                <c:pt idx="5">
                  <c:v>1.3051536837769655E-2</c:v>
                </c:pt>
                <c:pt idx="6">
                  <c:v>1.2005539008204003E-2</c:v>
                </c:pt>
                <c:pt idx="7">
                  <c:v>1.2690155277055254E-2</c:v>
                </c:pt>
              </c:numCache>
            </c:numRef>
          </c:val>
        </c:ser>
        <c:ser>
          <c:idx val="13"/>
          <c:order val="13"/>
          <c:tx>
            <c:strRef>
              <c:f>Data!$V$20</c:f>
              <c:strCache>
                <c:ptCount val="1"/>
                <c:pt idx="0">
                  <c:v>39 Spec.a interd.ob.</c:v>
                </c:pt>
              </c:strCache>
            </c:strRef>
          </c:tx>
          <c:invertIfNegative val="0"/>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Data!$AC$20:$AJ$20</c:f>
              <c:numCache>
                <c:formatCode>0.0%</c:formatCode>
                <c:ptCount val="8"/>
                <c:pt idx="0">
                  <c:v>1.4761736951329339E-2</c:v>
                </c:pt>
                <c:pt idx="1">
                  <c:v>1.8532628182144139E-2</c:v>
                </c:pt>
                <c:pt idx="2">
                  <c:v>1.7894472782005184E-2</c:v>
                </c:pt>
                <c:pt idx="3">
                  <c:v>1.7028758005776717E-2</c:v>
                </c:pt>
                <c:pt idx="4">
                  <c:v>1.7206063088897994E-2</c:v>
                </c:pt>
                <c:pt idx="5">
                  <c:v>1.6655511506976264E-2</c:v>
                </c:pt>
                <c:pt idx="6">
                  <c:v>1.5415164341328317E-2</c:v>
                </c:pt>
                <c:pt idx="7">
                  <c:v>1.5370063844880587E-2</c:v>
                </c:pt>
              </c:numCache>
            </c:numRef>
          </c:val>
        </c:ser>
        <c:ser>
          <c:idx val="14"/>
          <c:order val="14"/>
          <c:tx>
            <c:strRef>
              <c:f>Data!$V$21</c:f>
              <c:strCache>
                <c:ptCount val="1"/>
                <c:pt idx="0">
                  <c:v>41 Zemědělství a lesn.</c:v>
                </c:pt>
              </c:strCache>
            </c:strRef>
          </c:tx>
          <c:invertIfNegative val="0"/>
          <c:dLbls>
            <c:spPr>
              <a:noFill/>
              <a:ln>
                <a:noFill/>
              </a:ln>
              <a:effectLst/>
            </c:spPr>
            <c:txPr>
              <a:bodyPr/>
              <a:lstStyle/>
              <a:p>
                <a:pPr>
                  <a:defRPr sz="900"/>
                </a:pPr>
                <a:endParaRPr lang="cs-CZ"/>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Data!$AC$21:$AJ$21</c:f>
              <c:numCache>
                <c:formatCode>0.0%</c:formatCode>
                <c:ptCount val="8"/>
                <c:pt idx="0">
                  <c:v>5.5062845060495712E-2</c:v>
                </c:pt>
                <c:pt idx="1">
                  <c:v>5.6920043026174254E-2</c:v>
                </c:pt>
                <c:pt idx="2">
                  <c:v>6.0026519178622194E-2</c:v>
                </c:pt>
                <c:pt idx="3">
                  <c:v>6.0492276780107997E-2</c:v>
                </c:pt>
                <c:pt idx="4">
                  <c:v>6.2359176566980742E-2</c:v>
                </c:pt>
                <c:pt idx="5">
                  <c:v>6.1216084024095146E-2</c:v>
                </c:pt>
                <c:pt idx="6">
                  <c:v>6.2914772430370483E-2</c:v>
                </c:pt>
                <c:pt idx="7">
                  <c:v>6.1506528992932401E-2</c:v>
                </c:pt>
              </c:numCache>
            </c:numRef>
          </c:val>
        </c:ser>
        <c:ser>
          <c:idx val="15"/>
          <c:order val="15"/>
          <c:tx>
            <c:strRef>
              <c:f>Data!$V$22</c:f>
              <c:strCache>
                <c:ptCount val="1"/>
                <c:pt idx="0">
                  <c:v>43 Veterinářství a v.p.</c:v>
                </c:pt>
              </c:strCache>
            </c:strRef>
          </c:tx>
          <c:invertIfNegative val="0"/>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Data!$AC$22:$AJ$22</c:f>
              <c:numCache>
                <c:formatCode>0.0%</c:formatCode>
                <c:ptCount val="8"/>
                <c:pt idx="0">
                  <c:v>3.8764242922588983E-3</c:v>
                </c:pt>
                <c:pt idx="1">
                  <c:v>4.6163499462172821E-3</c:v>
                </c:pt>
                <c:pt idx="2">
                  <c:v>5.9847335539283024E-3</c:v>
                </c:pt>
                <c:pt idx="3">
                  <c:v>6.5553183473565238E-3</c:v>
                </c:pt>
                <c:pt idx="4">
                  <c:v>6.977160999590332E-3</c:v>
                </c:pt>
                <c:pt idx="5">
                  <c:v>7.2980487051433869E-3</c:v>
                </c:pt>
                <c:pt idx="6">
                  <c:v>7.8251554580132734E-3</c:v>
                </c:pt>
                <c:pt idx="7">
                  <c:v>8.3024618375765226E-3</c:v>
                </c:pt>
              </c:numCache>
            </c:numRef>
          </c:val>
        </c:ser>
        <c:ser>
          <c:idx val="16"/>
          <c:order val="16"/>
          <c:tx>
            <c:strRef>
              <c:f>Data!$V$23</c:f>
              <c:strCache>
                <c:ptCount val="1"/>
                <c:pt idx="0">
                  <c:v>53 Zdravotnictví</c:v>
                </c:pt>
              </c:strCache>
            </c:strRef>
          </c:tx>
          <c:invertIfNegative val="0"/>
          <c:dLbls>
            <c:spPr>
              <a:noFill/>
              <a:ln>
                <a:noFill/>
              </a:ln>
              <a:effectLst/>
            </c:spPr>
            <c:txPr>
              <a:bodyPr/>
              <a:lstStyle/>
              <a:p>
                <a:pPr>
                  <a:defRPr sz="900"/>
                </a:pPr>
                <a:endParaRPr lang="cs-CZ"/>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Data!$AC$23:$AJ$23</c:f>
              <c:numCache>
                <c:formatCode>0.0%</c:formatCode>
                <c:ptCount val="8"/>
                <c:pt idx="0">
                  <c:v>3.3223697090723987E-2</c:v>
                </c:pt>
                <c:pt idx="1">
                  <c:v>4.2174614557188954E-2</c:v>
                </c:pt>
                <c:pt idx="2">
                  <c:v>3.9563747566088901E-2</c:v>
                </c:pt>
                <c:pt idx="3">
                  <c:v>4.0951902549290466E-2</c:v>
                </c:pt>
                <c:pt idx="4">
                  <c:v>4.0454731667349447E-2</c:v>
                </c:pt>
                <c:pt idx="5">
                  <c:v>4.147145137208464E-2</c:v>
                </c:pt>
                <c:pt idx="6">
                  <c:v>4.1438051941265611E-2</c:v>
                </c:pt>
                <c:pt idx="7">
                  <c:v>4.4783374057434121E-2</c:v>
                </c:pt>
              </c:numCache>
            </c:numRef>
          </c:val>
        </c:ser>
        <c:ser>
          <c:idx val="17"/>
          <c:order val="17"/>
          <c:tx>
            <c:strRef>
              <c:f>Data!$V$24</c:f>
              <c:strCache>
                <c:ptCount val="1"/>
                <c:pt idx="0">
                  <c:v>61 Filozofie, teologie</c:v>
                </c:pt>
              </c:strCache>
            </c:strRef>
          </c:tx>
          <c:invertIfNegative val="0"/>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Data!$AC$24:$AJ$24</c:f>
              <c:numCache>
                <c:formatCode>0.0%</c:formatCode>
                <c:ptCount val="8"/>
                <c:pt idx="0">
                  <c:v>0</c:v>
                </c:pt>
                <c:pt idx="1">
                  <c:v>0</c:v>
                </c:pt>
                <c:pt idx="2">
                  <c:v>0</c:v>
                </c:pt>
                <c:pt idx="3">
                  <c:v>0</c:v>
                </c:pt>
                <c:pt idx="4">
                  <c:v>0</c:v>
                </c:pt>
                <c:pt idx="5">
                  <c:v>0</c:v>
                </c:pt>
                <c:pt idx="6">
                  <c:v>0</c:v>
                </c:pt>
                <c:pt idx="7">
                  <c:v>0</c:v>
                </c:pt>
              </c:numCache>
            </c:numRef>
          </c:val>
        </c:ser>
        <c:ser>
          <c:idx val="18"/>
          <c:order val="18"/>
          <c:tx>
            <c:strRef>
              <c:f>Data!$V$25</c:f>
              <c:strCache>
                <c:ptCount val="1"/>
                <c:pt idx="0">
                  <c:v>63 Ekonomika a adm.</c:v>
                </c:pt>
              </c:strCache>
            </c:strRef>
          </c:tx>
          <c:invertIfNegative val="0"/>
          <c:dLbls>
            <c:spPr>
              <a:noFill/>
              <a:ln>
                <a:noFill/>
              </a:ln>
              <a:effectLst/>
            </c:spPr>
            <c:txPr>
              <a:bodyPr/>
              <a:lstStyle/>
              <a:p>
                <a:pPr>
                  <a:defRPr sz="900"/>
                </a:pPr>
                <a:endParaRPr lang="cs-CZ"/>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Data!$AC$25:$AJ$25</c:f>
              <c:numCache>
                <c:formatCode>0.0%</c:formatCode>
                <c:ptCount val="8"/>
                <c:pt idx="0">
                  <c:v>0.11781001605387838</c:v>
                </c:pt>
                <c:pt idx="1">
                  <c:v>0.10008067407673001</c:v>
                </c:pt>
                <c:pt idx="2">
                  <c:v>9.379666240607791E-2</c:v>
                </c:pt>
                <c:pt idx="3">
                  <c:v>8.8647494662815518E-2</c:v>
                </c:pt>
                <c:pt idx="4">
                  <c:v>8.5723064317902498E-2</c:v>
                </c:pt>
                <c:pt idx="5">
                  <c:v>8.4384492611851922E-2</c:v>
                </c:pt>
                <c:pt idx="6">
                  <c:v>8.4417620316664055E-2</c:v>
                </c:pt>
                <c:pt idx="7">
                  <c:v>8.6243136018496619E-2</c:v>
                </c:pt>
              </c:numCache>
            </c:numRef>
          </c:val>
        </c:ser>
        <c:ser>
          <c:idx val="19"/>
          <c:order val="19"/>
          <c:tx>
            <c:strRef>
              <c:f>Data!$V$26</c:f>
              <c:strCache>
                <c:ptCount val="1"/>
                <c:pt idx="0">
                  <c:v>64 Podnikání v ob.</c:v>
                </c:pt>
              </c:strCache>
            </c:strRef>
          </c:tx>
          <c:invertIfNegative val="0"/>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Data!$AC$26:$AJ$26</c:f>
              <c:numCache>
                <c:formatCode>0.0%</c:formatCode>
                <c:ptCount val="8"/>
                <c:pt idx="0">
                  <c:v>1.859900544265633E-4</c:v>
                </c:pt>
                <c:pt idx="1">
                  <c:v>0</c:v>
                </c:pt>
                <c:pt idx="2">
                  <c:v>0</c:v>
                </c:pt>
                <c:pt idx="3">
                  <c:v>0</c:v>
                </c:pt>
                <c:pt idx="4">
                  <c:v>0</c:v>
                </c:pt>
                <c:pt idx="5">
                  <c:v>0</c:v>
                </c:pt>
                <c:pt idx="6">
                  <c:v>0</c:v>
                </c:pt>
                <c:pt idx="7">
                  <c:v>0</c:v>
                </c:pt>
              </c:numCache>
            </c:numRef>
          </c:val>
        </c:ser>
        <c:ser>
          <c:idx val="20"/>
          <c:order val="20"/>
          <c:tx>
            <c:strRef>
              <c:f>Data!$V$27</c:f>
              <c:strCache>
                <c:ptCount val="1"/>
                <c:pt idx="0">
                  <c:v>65 Gastron.,hotel.a tur.</c:v>
                </c:pt>
              </c:strCache>
            </c:strRef>
          </c:tx>
          <c:invertIfNegative val="0"/>
          <c:dLbls>
            <c:spPr>
              <a:noFill/>
              <a:ln>
                <a:noFill/>
              </a:ln>
              <a:effectLst/>
            </c:spPr>
            <c:txPr>
              <a:bodyPr/>
              <a:lstStyle/>
              <a:p>
                <a:pPr>
                  <a:defRPr sz="900"/>
                </a:pPr>
                <a:endParaRPr lang="cs-CZ"/>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Data!$AC$27:$AJ$27</c:f>
              <c:numCache>
                <c:formatCode>0.0%</c:formatCode>
                <c:ptCount val="8"/>
                <c:pt idx="0">
                  <c:v>0.14682446454442225</c:v>
                </c:pt>
                <c:pt idx="1">
                  <c:v>0.14381274650412335</c:v>
                </c:pt>
                <c:pt idx="2">
                  <c:v>0.1435619318385436</c:v>
                </c:pt>
                <c:pt idx="3">
                  <c:v>0.14425467788521915</c:v>
                </c:pt>
                <c:pt idx="4">
                  <c:v>0.13296292503072513</c:v>
                </c:pt>
                <c:pt idx="5">
                  <c:v>0.13015497091077588</c:v>
                </c:pt>
                <c:pt idx="6">
                  <c:v>0.12791973663583633</c:v>
                </c:pt>
                <c:pt idx="7">
                  <c:v>0.11882241664696146</c:v>
                </c:pt>
              </c:numCache>
            </c:numRef>
          </c:val>
        </c:ser>
        <c:ser>
          <c:idx val="21"/>
          <c:order val="21"/>
          <c:tx>
            <c:strRef>
              <c:f>Data!$V$28</c:f>
              <c:strCache>
                <c:ptCount val="1"/>
                <c:pt idx="0">
                  <c:v>66 Obchod</c:v>
                </c:pt>
              </c:strCache>
            </c:strRef>
          </c:tx>
          <c:invertIfNegative val="0"/>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Data!$AC$28:$AJ$28</c:f>
              <c:numCache>
                <c:formatCode>0.0%</c:formatCode>
                <c:ptCount val="8"/>
                <c:pt idx="0">
                  <c:v>3.7021809781119075E-2</c:v>
                </c:pt>
                <c:pt idx="1">
                  <c:v>3.363660810326282E-2</c:v>
                </c:pt>
                <c:pt idx="2">
                  <c:v>3.1297409004575158E-2</c:v>
                </c:pt>
                <c:pt idx="3">
                  <c:v>2.9046841642597011E-2</c:v>
                </c:pt>
                <c:pt idx="4">
                  <c:v>2.8535948381810734E-2</c:v>
                </c:pt>
                <c:pt idx="5">
                  <c:v>2.7441692838387478E-2</c:v>
                </c:pt>
                <c:pt idx="6">
                  <c:v>2.840048074410827E-2</c:v>
                </c:pt>
                <c:pt idx="7">
                  <c:v>2.553795223457082E-2</c:v>
                </c:pt>
              </c:numCache>
            </c:numRef>
          </c:val>
        </c:ser>
        <c:ser>
          <c:idx val="22"/>
          <c:order val="22"/>
          <c:tx>
            <c:strRef>
              <c:f>Data!$V$29</c:f>
              <c:strCache>
                <c:ptCount val="1"/>
                <c:pt idx="0">
                  <c:v>68 Právní a veřejn.činn.</c:v>
                </c:pt>
              </c:strCache>
            </c:strRef>
          </c:tx>
          <c:invertIfNegative val="0"/>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Data!$AC$29:$AJ$29</c:f>
              <c:numCache>
                <c:formatCode>0.0%</c:formatCode>
                <c:ptCount val="8"/>
                <c:pt idx="0">
                  <c:v>2.5823250714593366E-2</c:v>
                </c:pt>
                <c:pt idx="1">
                  <c:v>2.9378809609178918E-2</c:v>
                </c:pt>
                <c:pt idx="2">
                  <c:v>2.8239341559853307E-2</c:v>
                </c:pt>
                <c:pt idx="3">
                  <c:v>2.9737536104483236E-2</c:v>
                </c:pt>
                <c:pt idx="4">
                  <c:v>3.197972142564523E-2</c:v>
                </c:pt>
                <c:pt idx="5">
                  <c:v>3.3954589919167999E-2</c:v>
                </c:pt>
                <c:pt idx="6">
                  <c:v>3.7950044416575221E-2</c:v>
                </c:pt>
                <c:pt idx="7">
                  <c:v>4.1656814061637897E-2</c:v>
                </c:pt>
              </c:numCache>
            </c:numRef>
          </c:val>
        </c:ser>
        <c:ser>
          <c:idx val="23"/>
          <c:order val="23"/>
          <c:tx>
            <c:strRef>
              <c:f>Data!$V$30</c:f>
              <c:strCache>
                <c:ptCount val="1"/>
                <c:pt idx="0">
                  <c:v>69 Osobní a prov.sl.</c:v>
                </c:pt>
              </c:strCache>
            </c:strRef>
          </c:tx>
          <c:invertIfNegative val="0"/>
          <c:dLbls>
            <c:spPr>
              <a:noFill/>
              <a:ln>
                <a:noFill/>
              </a:ln>
              <a:effectLst/>
            </c:spPr>
            <c:txPr>
              <a:bodyPr/>
              <a:lstStyle/>
              <a:p>
                <a:pPr>
                  <a:defRPr sz="900"/>
                </a:pPr>
                <a:endParaRPr lang="cs-CZ"/>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Data!$AC$30:$AJ$30</c:f>
              <c:numCache>
                <c:formatCode>0.0%</c:formatCode>
                <c:ptCount val="8"/>
                <c:pt idx="0">
                  <c:v>4.8651082657895764E-2</c:v>
                </c:pt>
                <c:pt idx="1">
                  <c:v>4.8998296880602366E-2</c:v>
                </c:pt>
                <c:pt idx="2">
                  <c:v>4.7232807329805407E-2</c:v>
                </c:pt>
                <c:pt idx="3">
                  <c:v>4.6527690568881078E-2</c:v>
                </c:pt>
                <c:pt idx="4">
                  <c:v>4.4653830397378122E-2</c:v>
                </c:pt>
                <c:pt idx="5">
                  <c:v>4.4019976316737888E-2</c:v>
                </c:pt>
                <c:pt idx="6">
                  <c:v>4.4899932068767308E-2</c:v>
                </c:pt>
                <c:pt idx="7">
                  <c:v>4.5755497753606052E-2</c:v>
                </c:pt>
              </c:numCache>
            </c:numRef>
          </c:val>
        </c:ser>
        <c:ser>
          <c:idx val="24"/>
          <c:order val="24"/>
          <c:tx>
            <c:strRef>
              <c:f>Data!$V$31</c:f>
              <c:strCache>
                <c:ptCount val="1"/>
                <c:pt idx="0">
                  <c:v>72 Public.,knihov.a inf.</c:v>
                </c:pt>
              </c:strCache>
            </c:strRef>
          </c:tx>
          <c:invertIfNegative val="0"/>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Data!$AC$31:$AJ$31</c:f>
              <c:numCache>
                <c:formatCode>0.0%</c:formatCode>
                <c:ptCount val="8"/>
                <c:pt idx="0">
                  <c:v>2.7996397666314263E-3</c:v>
                </c:pt>
                <c:pt idx="1">
                  <c:v>2.2073323771961278E-3</c:v>
                </c:pt>
                <c:pt idx="2">
                  <c:v>1.4454146906693107E-3</c:v>
                </c:pt>
                <c:pt idx="3">
                  <c:v>1.6074343840261208E-3</c:v>
                </c:pt>
                <c:pt idx="4">
                  <c:v>2.2275706677591153E-3</c:v>
                </c:pt>
                <c:pt idx="5">
                  <c:v>2.7673376924265045E-3</c:v>
                </c:pt>
                <c:pt idx="6">
                  <c:v>2.2077650624444793E-3</c:v>
                </c:pt>
                <c:pt idx="7">
                  <c:v>2.1807099130343394E-3</c:v>
                </c:pt>
              </c:numCache>
            </c:numRef>
          </c:val>
        </c:ser>
        <c:ser>
          <c:idx val="25"/>
          <c:order val="25"/>
          <c:tx>
            <c:strRef>
              <c:f>Data!$V$32</c:f>
              <c:strCache>
                <c:ptCount val="1"/>
                <c:pt idx="0">
                  <c:v>75 Pedag.,učitel.a soc.p.</c:v>
                </c:pt>
              </c:strCache>
            </c:strRef>
          </c:tx>
          <c:invertIfNegative val="0"/>
          <c:dLbls>
            <c:spPr>
              <a:noFill/>
              <a:ln>
                <a:noFill/>
              </a:ln>
              <a:effectLst/>
            </c:spPr>
            <c:txPr>
              <a:bodyPr/>
              <a:lstStyle/>
              <a:p>
                <a:pPr>
                  <a:defRPr sz="900"/>
                </a:pPr>
                <a:endParaRPr lang="cs-CZ"/>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Data!$AC$32:$AJ$32</c:f>
              <c:numCache>
                <c:formatCode>0.0%</c:formatCode>
                <c:ptCount val="8"/>
                <c:pt idx="0">
                  <c:v>2.6136497122048633E-2</c:v>
                </c:pt>
                <c:pt idx="1">
                  <c:v>3.1081929006812479E-2</c:v>
                </c:pt>
                <c:pt idx="2">
                  <c:v>3.5776999988054427E-2</c:v>
                </c:pt>
                <c:pt idx="3">
                  <c:v>3.5438904935325879E-2</c:v>
                </c:pt>
                <c:pt idx="4">
                  <c:v>3.802232691519869E-2</c:v>
                </c:pt>
                <c:pt idx="5">
                  <c:v>3.8626885651032283E-2</c:v>
                </c:pt>
                <c:pt idx="6">
                  <c:v>3.7270732089669224E-2</c:v>
                </c:pt>
                <c:pt idx="7">
                  <c:v>3.7623814403194872E-2</c:v>
                </c:pt>
              </c:numCache>
            </c:numRef>
          </c:val>
        </c:ser>
        <c:ser>
          <c:idx val="26"/>
          <c:order val="26"/>
          <c:tx>
            <c:strRef>
              <c:f>Data!$V$33</c:f>
              <c:strCache>
                <c:ptCount val="1"/>
                <c:pt idx="0">
                  <c:v>78 Obecně odborná př.</c:v>
                </c:pt>
              </c:strCache>
            </c:strRef>
          </c:tx>
          <c:invertIfNegative val="0"/>
          <c:dLbls>
            <c:spPr>
              <a:noFill/>
              <a:ln>
                <a:noFill/>
              </a:ln>
              <a:effectLst/>
            </c:spPr>
            <c:txPr>
              <a:bodyPr/>
              <a:lstStyle/>
              <a:p>
                <a:pPr>
                  <a:defRPr sz="900"/>
                </a:pPr>
                <a:endParaRPr lang="cs-CZ"/>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Data!$AC$33:$AJ$33</c:f>
              <c:numCache>
                <c:formatCode>0.0%</c:formatCode>
                <c:ptCount val="8"/>
                <c:pt idx="0">
                  <c:v>5.8038685931320728E-2</c:v>
                </c:pt>
                <c:pt idx="1">
                  <c:v>5.7200161348153457E-2</c:v>
                </c:pt>
                <c:pt idx="2">
                  <c:v>5.3325051067337211E-2</c:v>
                </c:pt>
                <c:pt idx="3">
                  <c:v>5.0207208338565866E-2</c:v>
                </c:pt>
                <c:pt idx="4">
                  <c:v>4.8699303564113068E-2</c:v>
                </c:pt>
                <c:pt idx="5">
                  <c:v>4.8846728105853887E-2</c:v>
                </c:pt>
                <c:pt idx="6">
                  <c:v>5.0360558081203953E-2</c:v>
                </c:pt>
                <c:pt idx="7">
                  <c:v>5.1338640603242162E-2</c:v>
                </c:pt>
              </c:numCache>
            </c:numRef>
          </c:val>
        </c:ser>
        <c:ser>
          <c:idx val="27"/>
          <c:order val="27"/>
          <c:tx>
            <c:strRef>
              <c:f>Data!$V$34</c:f>
              <c:strCache>
                <c:ptCount val="1"/>
                <c:pt idx="0">
                  <c:v>82 Umění a užité umění</c:v>
                </c:pt>
              </c:strCache>
            </c:strRef>
          </c:tx>
          <c:invertIfNegative val="0"/>
          <c:dLbls>
            <c:spPr>
              <a:noFill/>
              <a:ln>
                <a:noFill/>
              </a:ln>
              <a:effectLst/>
            </c:spPr>
            <c:txPr>
              <a:bodyPr/>
              <a:lstStyle/>
              <a:p>
                <a:pPr>
                  <a:defRPr sz="900"/>
                </a:pPr>
                <a:endParaRPr lang="cs-CZ"/>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Data!$AC$6:$AJ$6</c:f>
              <c:numCache>
                <c:formatCode>General</c:formatCode>
                <c:ptCount val="8"/>
                <c:pt idx="0">
                  <c:v>2009</c:v>
                </c:pt>
                <c:pt idx="1">
                  <c:v>2010</c:v>
                </c:pt>
                <c:pt idx="2">
                  <c:v>2011</c:v>
                </c:pt>
                <c:pt idx="3">
                  <c:v>2012</c:v>
                </c:pt>
                <c:pt idx="4">
                  <c:v>2013</c:v>
                </c:pt>
                <c:pt idx="5">
                  <c:v>2014</c:v>
                </c:pt>
                <c:pt idx="6">
                  <c:v>2015</c:v>
                </c:pt>
                <c:pt idx="7">
                  <c:v>2016</c:v>
                </c:pt>
              </c:numCache>
            </c:numRef>
          </c:cat>
          <c:val>
            <c:numRef>
              <c:f>Data!$AC$34:$AJ$34</c:f>
              <c:numCache>
                <c:formatCode>0.0%</c:formatCode>
                <c:ptCount val="8"/>
                <c:pt idx="0">
                  <c:v>2.6557421982066644E-2</c:v>
                </c:pt>
                <c:pt idx="1">
                  <c:v>2.9233148081749732E-2</c:v>
                </c:pt>
                <c:pt idx="2">
                  <c:v>3.316091885370253E-2</c:v>
                </c:pt>
                <c:pt idx="3">
                  <c:v>3.6167273640587722E-2</c:v>
                </c:pt>
                <c:pt idx="4">
                  <c:v>3.5564317902498976E-2</c:v>
                </c:pt>
                <c:pt idx="5">
                  <c:v>3.8382330227050405E-2</c:v>
                </c:pt>
                <c:pt idx="6">
                  <c:v>3.9099649892877675E-2</c:v>
                </c:pt>
                <c:pt idx="7">
                  <c:v>3.8858674233467332E-2</c:v>
                </c:pt>
              </c:numCache>
            </c:numRef>
          </c:val>
        </c:ser>
        <c:dLbls>
          <c:showLegendKey val="0"/>
          <c:showVal val="0"/>
          <c:showCatName val="0"/>
          <c:showSerName val="0"/>
          <c:showPercent val="0"/>
          <c:showBubbleSize val="0"/>
        </c:dLbls>
        <c:gapWidth val="150"/>
        <c:overlap val="100"/>
        <c:axId val="352185736"/>
        <c:axId val="352186128"/>
      </c:barChart>
      <c:catAx>
        <c:axId val="352185736"/>
        <c:scaling>
          <c:orientation val="minMax"/>
        </c:scaling>
        <c:delete val="0"/>
        <c:axPos val="l"/>
        <c:majorGridlines/>
        <c:numFmt formatCode="General" sourceLinked="1"/>
        <c:majorTickMark val="out"/>
        <c:minorTickMark val="none"/>
        <c:tickLblPos val="nextTo"/>
        <c:txPr>
          <a:bodyPr/>
          <a:lstStyle/>
          <a:p>
            <a:pPr>
              <a:defRPr b="1"/>
            </a:pPr>
            <a:endParaRPr lang="cs-CZ"/>
          </a:p>
        </c:txPr>
        <c:crossAx val="352186128"/>
        <c:crosses val="autoZero"/>
        <c:auto val="1"/>
        <c:lblAlgn val="ctr"/>
        <c:lblOffset val="100"/>
        <c:noMultiLvlLbl val="0"/>
      </c:catAx>
      <c:valAx>
        <c:axId val="352186128"/>
        <c:scaling>
          <c:orientation val="minMax"/>
        </c:scaling>
        <c:delete val="0"/>
        <c:axPos val="b"/>
        <c:majorGridlines/>
        <c:numFmt formatCode="0%" sourceLinked="1"/>
        <c:majorTickMark val="out"/>
        <c:minorTickMark val="none"/>
        <c:tickLblPos val="nextTo"/>
        <c:crossAx val="352185736"/>
        <c:crosses val="autoZero"/>
        <c:crossBetween val="between"/>
      </c:valAx>
    </c:plotArea>
    <c:legend>
      <c:legendPos val="r"/>
      <c:layout>
        <c:manualLayout>
          <c:xMode val="edge"/>
          <c:yMode val="edge"/>
          <c:x val="0.86661122380082367"/>
          <c:y val="1.5712718393491813E-2"/>
          <c:w val="0.12929247955101206"/>
          <c:h val="0.94683813767363312"/>
        </c:manualLayout>
      </c:layout>
      <c:overlay val="0"/>
      <c:txPr>
        <a:bodyPr/>
        <a:lstStyle/>
        <a:p>
          <a:pPr>
            <a:defRPr sz="900"/>
          </a:pPr>
          <a:endParaRPr lang="cs-CZ"/>
        </a:p>
      </c:txPr>
    </c:legend>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0.04991</cdr:x>
      <cdr:y>0.02789</cdr:y>
    </cdr:from>
    <cdr:to>
      <cdr:x>0.84337</cdr:x>
      <cdr:y>0.07039</cdr:y>
    </cdr:to>
    <cdr:sp macro="" textlink="">
      <cdr:nvSpPr>
        <cdr:cNvPr id="3" name="TextovéPole 2"/>
        <cdr:cNvSpPr txBox="1"/>
      </cdr:nvSpPr>
      <cdr:spPr>
        <a:xfrm xmlns:a="http://schemas.openxmlformats.org/drawingml/2006/main">
          <a:off x="464244" y="168088"/>
          <a:ext cx="7379874" cy="25613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cs-CZ" sz="800" i="1"/>
            <a:t>  18                          23                                26         </a:t>
          </a:r>
          <a:r>
            <a:rPr lang="cs-CZ" sz="800" i="1" baseline="0"/>
            <a:t>       </a:t>
          </a:r>
          <a:r>
            <a:rPr lang="cs-CZ" sz="800" i="1"/>
            <a:t>29      33  </a:t>
          </a:r>
          <a:r>
            <a:rPr lang="cs-CZ" sz="800" i="1" baseline="0"/>
            <a:t>           </a:t>
          </a:r>
          <a:r>
            <a:rPr lang="cs-CZ" sz="800" i="1"/>
            <a:t>36   </a:t>
          </a:r>
          <a:r>
            <a:rPr lang="cs-CZ" sz="800" i="1" baseline="0"/>
            <a:t>        39          </a:t>
          </a:r>
          <a:r>
            <a:rPr lang="cs-CZ" sz="800" i="1"/>
            <a:t>41</a:t>
          </a:r>
          <a:r>
            <a:rPr lang="cs-CZ" sz="800" i="1" baseline="0"/>
            <a:t>             </a:t>
          </a:r>
          <a:r>
            <a:rPr lang="cs-CZ" sz="800" i="1"/>
            <a:t>53                63                           65                       6 6      68        69         75         78           82</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36A785E2-F179-4652-86E0-C6EC681AC1AA}" type="datetimeFigureOut">
              <a:rPr lang="cs-CZ" smtClean="0"/>
              <a:pPr/>
              <a:t>21.9.2017</a:t>
            </a:fld>
            <a:endParaRPr lang="cs-CZ"/>
          </a:p>
        </p:txBody>
      </p:sp>
      <p:sp>
        <p:nvSpPr>
          <p:cNvPr id="4" name="Zástupný symbol pro zápatí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EC10602F-4A3B-4003-B49E-0290FA8B4143}" type="slidenum">
              <a:rPr lang="cs-CZ" smtClean="0"/>
              <a:pPr/>
              <a:t>‹#›</a:t>
            </a:fld>
            <a:endParaRPr lang="cs-CZ"/>
          </a:p>
        </p:txBody>
      </p:sp>
    </p:spTree>
    <p:extLst>
      <p:ext uri="{BB962C8B-B14F-4D97-AF65-F5344CB8AC3E}">
        <p14:creationId xmlns:p14="http://schemas.microsoft.com/office/powerpoint/2010/main" val="6817496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B0683C53-209C-40A5-8BC7-2A222E9E8B5F}" type="datetimeFigureOut">
              <a:rPr lang="cs-CZ" smtClean="0"/>
              <a:pPr/>
              <a:t>21.9.2017</a:t>
            </a:fld>
            <a:endParaRPr lang="cs-CZ"/>
          </a:p>
        </p:txBody>
      </p:sp>
      <p:sp>
        <p:nvSpPr>
          <p:cNvPr id="4" name="Zástupný symbol pro obrázek snímku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320AC157-68E0-4F13-9BFD-18D668B66407}" type="slidenum">
              <a:rPr lang="cs-CZ" smtClean="0"/>
              <a:pPr/>
              <a:t>‹#›</a:t>
            </a:fld>
            <a:endParaRPr lang="cs-CZ"/>
          </a:p>
        </p:txBody>
      </p:sp>
    </p:spTree>
    <p:extLst>
      <p:ext uri="{BB962C8B-B14F-4D97-AF65-F5344CB8AC3E}">
        <p14:creationId xmlns:p14="http://schemas.microsoft.com/office/powerpoint/2010/main" val="1304720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320AC157-68E0-4F13-9BFD-18D668B66407}" type="slidenum">
              <a:rPr lang="cs-CZ" smtClean="0"/>
              <a:pPr/>
              <a:t>1</a:t>
            </a:fld>
            <a:endParaRPr lang="cs-CZ"/>
          </a:p>
        </p:txBody>
      </p:sp>
    </p:spTree>
    <p:extLst>
      <p:ext uri="{BB962C8B-B14F-4D97-AF65-F5344CB8AC3E}">
        <p14:creationId xmlns:p14="http://schemas.microsoft.com/office/powerpoint/2010/main" val="10664629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320AC157-68E0-4F13-9BFD-18D668B66407}" type="slidenum">
              <a:rPr lang="cs-CZ" smtClean="0"/>
              <a:pPr/>
              <a:t>12</a:t>
            </a:fld>
            <a:endParaRPr lang="cs-CZ"/>
          </a:p>
        </p:txBody>
      </p:sp>
    </p:spTree>
    <p:extLst>
      <p:ext uri="{BB962C8B-B14F-4D97-AF65-F5344CB8AC3E}">
        <p14:creationId xmlns:p14="http://schemas.microsoft.com/office/powerpoint/2010/main" val="23488202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320AC157-68E0-4F13-9BFD-18D668B66407}" type="slidenum">
              <a:rPr lang="cs-CZ" smtClean="0"/>
              <a:pPr/>
              <a:t>13</a:t>
            </a:fld>
            <a:endParaRPr lang="cs-CZ"/>
          </a:p>
        </p:txBody>
      </p:sp>
    </p:spTree>
    <p:extLst>
      <p:ext uri="{BB962C8B-B14F-4D97-AF65-F5344CB8AC3E}">
        <p14:creationId xmlns:p14="http://schemas.microsoft.com/office/powerpoint/2010/main" val="12138498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320AC157-68E0-4F13-9BFD-18D668B66407}" type="slidenum">
              <a:rPr lang="cs-CZ" smtClean="0"/>
              <a:pPr/>
              <a:t>14</a:t>
            </a:fld>
            <a:endParaRPr lang="cs-CZ"/>
          </a:p>
        </p:txBody>
      </p:sp>
    </p:spTree>
    <p:extLst>
      <p:ext uri="{BB962C8B-B14F-4D97-AF65-F5344CB8AC3E}">
        <p14:creationId xmlns:p14="http://schemas.microsoft.com/office/powerpoint/2010/main" val="1505509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320AC157-68E0-4F13-9BFD-18D668B66407}" type="slidenum">
              <a:rPr lang="cs-CZ" smtClean="0"/>
              <a:pPr/>
              <a:t>15</a:t>
            </a:fld>
            <a:endParaRPr lang="cs-CZ"/>
          </a:p>
        </p:txBody>
      </p:sp>
    </p:spTree>
    <p:extLst>
      <p:ext uri="{BB962C8B-B14F-4D97-AF65-F5344CB8AC3E}">
        <p14:creationId xmlns:p14="http://schemas.microsoft.com/office/powerpoint/2010/main" val="14285175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sz="1200" b="1" dirty="0" smtClean="0"/>
              <a:t>Alokovaná částka na výzvu: 830 000 000 Kč</a:t>
            </a:r>
            <a:endParaRPr lang="cs-CZ" sz="1200" dirty="0" smtClean="0"/>
          </a:p>
          <a:p>
            <a:pPr marL="285750" lvl="0" indent="-285750" algn="just">
              <a:buFont typeface="Arial" panose="020B0604020202020204" pitchFamily="34" charset="0"/>
              <a:buChar char="•"/>
            </a:pPr>
            <a:r>
              <a:rPr lang="cs-CZ" sz="1400" dirty="0" smtClean="0"/>
              <a:t>Maximální výše finanční podpory na jeden projekt se stanoví dle tohoto vzorce: 200 000 Kč + (počet žáků školy 1 v denním studiu x 2 000 Kč a/nebo počet žáků školy v ostatních formách studia x 500 Kč). </a:t>
            </a:r>
          </a:p>
          <a:p>
            <a:pPr marL="285750" lvl="0" indent="-285750" algn="just">
              <a:buFont typeface="Arial" panose="020B0604020202020204" pitchFamily="34" charset="0"/>
              <a:buChar char="•"/>
            </a:pPr>
            <a:r>
              <a:rPr lang="cs-CZ" sz="1400" dirty="0" smtClean="0"/>
              <a:t>V případě, že právnická osoba vykonává činnost střední a vyšší odborné školy, se částka 200 000 Kč počítá jedenkrát za střední školu a jedenkrát za vyšší odbornou školu, celkem tedy 400 000 Kč. Maximální částka na žadatele nesmí překročit částku 5 000 000 Kč</a:t>
            </a:r>
          </a:p>
          <a:p>
            <a:pPr marL="285750" indent="-285750" algn="just">
              <a:buFont typeface="Arial" panose="020B0604020202020204" pitchFamily="34" charset="0"/>
              <a:buChar char="•"/>
            </a:pPr>
            <a:r>
              <a:rPr lang="cs-CZ" sz="1400" dirty="0" smtClean="0"/>
              <a:t>Výzva podporuje osobnostně profesní rozvoj pedagogů prostřednictvím dalšího vzdělávání pedagogických pracovníků, vzájemného setkávání a sdílení zkušeností pedagogů a pomůže školám při společném vzdělávání žáků/studentů, a to s možností personálního posílení o školního asistenta, školního psychologa, speciálního pedagoga, sociálního pedagoga, koordinátora spolupráce školy a zaměstnavatele, školního kariérového poradce. Dále jsou podporovány aktivity spolupráce škol a zaměstnavatelů, využití cizích jazyků ve výuce, aktivity rozvíjející ICT a polytechnické vzdělávání a doučování žáků ohrožených školním neúspěchem.</a:t>
            </a:r>
          </a:p>
          <a:p>
            <a:pPr lvl="0"/>
            <a:endParaRPr lang="cs-CZ" dirty="0"/>
          </a:p>
        </p:txBody>
      </p:sp>
      <p:sp>
        <p:nvSpPr>
          <p:cNvPr id="4" name="Zástupný symbol pro číslo snímku 3"/>
          <p:cNvSpPr>
            <a:spLocks noGrp="1"/>
          </p:cNvSpPr>
          <p:nvPr>
            <p:ph type="sldNum" sz="quarter" idx="10"/>
          </p:nvPr>
        </p:nvSpPr>
        <p:spPr/>
        <p:txBody>
          <a:bodyPr/>
          <a:lstStyle/>
          <a:p>
            <a:fld id="{320AC157-68E0-4F13-9BFD-18D668B66407}" type="slidenum">
              <a:rPr lang="cs-CZ" smtClean="0"/>
              <a:pPr/>
              <a:t>16</a:t>
            </a:fld>
            <a:endParaRPr lang="cs-CZ"/>
          </a:p>
        </p:txBody>
      </p:sp>
    </p:spTree>
    <p:extLst>
      <p:ext uri="{BB962C8B-B14F-4D97-AF65-F5344CB8AC3E}">
        <p14:creationId xmlns:p14="http://schemas.microsoft.com/office/powerpoint/2010/main" val="20489467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320AC157-68E0-4F13-9BFD-18D668B66407}" type="slidenum">
              <a:rPr lang="cs-CZ" smtClean="0"/>
              <a:pPr/>
              <a:t>17</a:t>
            </a:fld>
            <a:endParaRPr lang="cs-CZ"/>
          </a:p>
        </p:txBody>
      </p:sp>
    </p:spTree>
    <p:extLst>
      <p:ext uri="{BB962C8B-B14F-4D97-AF65-F5344CB8AC3E}">
        <p14:creationId xmlns:p14="http://schemas.microsoft.com/office/powerpoint/2010/main" val="3515183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320AC157-68E0-4F13-9BFD-18D668B66407}" type="slidenum">
              <a:rPr lang="cs-CZ" smtClean="0"/>
              <a:pPr/>
              <a:t>2</a:t>
            </a:fld>
            <a:endParaRPr lang="cs-CZ"/>
          </a:p>
        </p:txBody>
      </p:sp>
    </p:spTree>
    <p:extLst>
      <p:ext uri="{BB962C8B-B14F-4D97-AF65-F5344CB8AC3E}">
        <p14:creationId xmlns:p14="http://schemas.microsoft.com/office/powerpoint/2010/main" val="30325674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285750" indent="-285750" algn="just">
              <a:buFont typeface="Arial" panose="020B0604020202020204" pitchFamily="34" charset="0"/>
              <a:buChar char="•"/>
            </a:pPr>
            <a:r>
              <a:rPr lang="cs-CZ" sz="1400" dirty="0"/>
              <a:t>V roce 2015 bylo dosaženo minima v počtu přijímaných 15letých a tím by měl být ukončen propad v počtech žáků přicházejících do středních škol. </a:t>
            </a:r>
            <a:r>
              <a:rPr lang="cs-CZ" sz="1400" dirty="0" smtClean="0"/>
              <a:t>(odklady)</a:t>
            </a:r>
          </a:p>
          <a:p>
            <a:pPr marL="285750" indent="-285750" algn="just">
              <a:buFont typeface="Arial" panose="020B0604020202020204" pitchFamily="34" charset="0"/>
              <a:buChar char="•"/>
            </a:pPr>
            <a:r>
              <a:rPr lang="cs-CZ" sz="1400" dirty="0" smtClean="0"/>
              <a:t>Pokles </a:t>
            </a:r>
            <a:r>
              <a:rPr lang="cs-CZ" sz="1400" dirty="0"/>
              <a:t>počtu žáků přijatých do oborů středního vzdělávání trvá několik let a jeho vliv se v současnosti projevuje na poklesu počtu absolventů oborů vzdělání. </a:t>
            </a:r>
            <a:endParaRPr lang="cs-CZ" sz="1400" dirty="0" smtClean="0"/>
          </a:p>
          <a:p>
            <a:pPr marL="285750" indent="-285750" algn="just">
              <a:buFont typeface="Arial" panose="020B0604020202020204" pitchFamily="34" charset="0"/>
              <a:buChar char="•"/>
            </a:pPr>
            <a:r>
              <a:rPr lang="cs-CZ" sz="1400" dirty="0" smtClean="0"/>
              <a:t>Spolu </a:t>
            </a:r>
            <a:r>
              <a:rPr lang="cs-CZ" sz="1400" dirty="0"/>
              <a:t>s narůstajícím podílem přijímaných studentů do terciárního studia to vyvolává nespokojenost zaměstnavatelů, zejména v souvislosti s oživováním ekonomiky a nárůstem potřeby nových pracovníků. </a:t>
            </a:r>
            <a:endParaRPr lang="cs-CZ" sz="1400" dirty="0" smtClean="0"/>
          </a:p>
          <a:p>
            <a:pPr marL="285750" indent="-285750" algn="just">
              <a:buFont typeface="Arial" panose="020B0604020202020204" pitchFamily="34" charset="0"/>
              <a:buChar char="•"/>
            </a:pPr>
            <a:r>
              <a:rPr lang="cs-CZ" sz="1400" dirty="0" smtClean="0"/>
              <a:t>Na </a:t>
            </a:r>
            <a:r>
              <a:rPr lang="cs-CZ" sz="1400" dirty="0"/>
              <a:t>druhou stranu je potřeba poznamenat, že 20 až 40 % absolventů technických oborů vzdělání odchází pracovat do jiného oboru (který není ani příbuzný), než pro který se vzdělávalo. Mezi důvody například uvádějí, že nenalezli uplatnění, nebyli dostatečně finančně ohodnocení nebo pracovní nabídky v jejich kraji nebyly. </a:t>
            </a:r>
          </a:p>
        </p:txBody>
      </p:sp>
      <p:sp>
        <p:nvSpPr>
          <p:cNvPr id="4" name="Zástupný symbol pro číslo snímku 3"/>
          <p:cNvSpPr>
            <a:spLocks noGrp="1"/>
          </p:cNvSpPr>
          <p:nvPr>
            <p:ph type="sldNum" sz="quarter" idx="10"/>
          </p:nvPr>
        </p:nvSpPr>
        <p:spPr/>
        <p:txBody>
          <a:bodyPr/>
          <a:lstStyle/>
          <a:p>
            <a:fld id="{320AC157-68E0-4F13-9BFD-18D668B66407}" type="slidenum">
              <a:rPr lang="cs-CZ" smtClean="0"/>
              <a:pPr/>
              <a:t>3</a:t>
            </a:fld>
            <a:endParaRPr lang="cs-CZ"/>
          </a:p>
        </p:txBody>
      </p:sp>
    </p:spTree>
    <p:extLst>
      <p:ext uri="{BB962C8B-B14F-4D97-AF65-F5344CB8AC3E}">
        <p14:creationId xmlns:p14="http://schemas.microsoft.com/office/powerpoint/2010/main" val="40717983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285750" indent="-285750" algn="just">
              <a:buFont typeface="Arial" panose="020B0604020202020204" pitchFamily="34" charset="0"/>
              <a:buChar char="•"/>
            </a:pPr>
            <a:r>
              <a:rPr lang="cs-CZ" sz="1400" dirty="0"/>
              <a:t>V posledních letech i přes demografický pokles </a:t>
            </a:r>
            <a:r>
              <a:rPr lang="cs-CZ" sz="1400" b="1" dirty="0"/>
              <a:t>dochází k pozitivnímu trendu v zájmu žáků základních škol o studium technických oborů vzdělání na středních školách</a:t>
            </a:r>
            <a:r>
              <a:rPr lang="cs-CZ" sz="1400" dirty="0"/>
              <a:t>. </a:t>
            </a:r>
            <a:endParaRPr lang="cs-CZ" sz="1400" dirty="0" smtClean="0"/>
          </a:p>
          <a:p>
            <a:pPr marL="285750" indent="-285750" algn="just">
              <a:buFont typeface="Arial" panose="020B0604020202020204" pitchFamily="34" charset="0"/>
              <a:buChar char="•"/>
            </a:pPr>
            <a:r>
              <a:rPr lang="cs-CZ" sz="1400" dirty="0" smtClean="0"/>
              <a:t>V </a:t>
            </a:r>
            <a:r>
              <a:rPr lang="cs-CZ" sz="1400" dirty="0"/>
              <a:t>oborech technického vzdělávání lze konstatovat, že například ve skupině oborů vzdělání 18 Informatické obory došlo od roku 2009 k nárůstu o 2,6 % přijatých žáků. Rostoucí zájem je také ve skupině oborů vzdělání 23 Strojírenství a strojírenská výroba, kde pozorujeme nárůst od roku 2009 o 2 %. Ve skupině oborů vzdělání 26 Elektrotechnika, telekomunikační a výpočetní technika v roce 2010 zájem sice klesl o 0,9 %, nicméně do roku 2014 si úroveň z roku 2011 udržel. </a:t>
            </a:r>
          </a:p>
          <a:p>
            <a:pPr marL="285750" indent="-285750" algn="just">
              <a:buFont typeface="Arial" panose="020B0604020202020204" pitchFamily="34" charset="0"/>
              <a:buChar char="•"/>
            </a:pPr>
            <a:r>
              <a:rPr lang="cs-CZ" sz="1400" b="1" dirty="0"/>
              <a:t>Tyto trendy jsou pro vzdělávací systém pozitivní zpětnou vazbou a dokládají funkčnost přijatých opatření ze strany Ministerstva školství, mládeže a tělovýchovy a ostatních subjektů</a:t>
            </a:r>
            <a:r>
              <a:rPr lang="cs-CZ" sz="1400" dirty="0"/>
              <a:t>. </a:t>
            </a:r>
            <a:endParaRPr lang="cs-CZ" sz="1400" dirty="0" smtClean="0"/>
          </a:p>
          <a:p>
            <a:pPr marL="285750" indent="-285750" algn="just">
              <a:buFont typeface="Arial" panose="020B0604020202020204" pitchFamily="34" charset="0"/>
              <a:buChar char="•"/>
            </a:pPr>
            <a:r>
              <a:rPr lang="cs-CZ" sz="1400" dirty="0" smtClean="0"/>
              <a:t>Významně </a:t>
            </a:r>
            <a:r>
              <a:rPr lang="cs-CZ" sz="1400" dirty="0"/>
              <a:t>k tomu také přispěli zaměstnavatelé a zřizovatelé škol</a:t>
            </a:r>
            <a:r>
              <a:rPr lang="cs-CZ" sz="1400" dirty="0" smtClean="0"/>
              <a:t>.. </a:t>
            </a:r>
            <a:r>
              <a:rPr lang="cs-CZ" sz="1400" dirty="0"/>
              <a:t>Zdůrazňování potřebnosti a uplatnitelnosti absolventů oborů vzdělání z výučním listem i podpora formou stipendií či jiných výhod, pořádání propagačních akcí ovlivňuje žáky a jejich rodiče a směruje větší podíl nově přijímané do nejžádanějších technických učebních oborů. </a:t>
            </a:r>
          </a:p>
          <a:p>
            <a:pPr algn="just"/>
            <a:endParaRPr lang="cs-CZ" sz="1400" dirty="0"/>
          </a:p>
          <a:p>
            <a:endParaRPr lang="cs-CZ" dirty="0"/>
          </a:p>
        </p:txBody>
      </p:sp>
      <p:sp>
        <p:nvSpPr>
          <p:cNvPr id="4" name="Zástupný symbol pro číslo snímku 3"/>
          <p:cNvSpPr>
            <a:spLocks noGrp="1"/>
          </p:cNvSpPr>
          <p:nvPr>
            <p:ph type="sldNum" sz="quarter" idx="10"/>
          </p:nvPr>
        </p:nvSpPr>
        <p:spPr/>
        <p:txBody>
          <a:bodyPr/>
          <a:lstStyle/>
          <a:p>
            <a:fld id="{320AC157-68E0-4F13-9BFD-18D668B66407}" type="slidenum">
              <a:rPr lang="cs-CZ" smtClean="0"/>
              <a:pPr/>
              <a:t>4</a:t>
            </a:fld>
            <a:endParaRPr lang="cs-CZ"/>
          </a:p>
        </p:txBody>
      </p:sp>
    </p:spTree>
    <p:extLst>
      <p:ext uri="{BB962C8B-B14F-4D97-AF65-F5344CB8AC3E}">
        <p14:creationId xmlns:p14="http://schemas.microsoft.com/office/powerpoint/2010/main" val="3519381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285750" indent="-285750" algn="just">
              <a:buFont typeface="Arial" panose="020B0604020202020204" pitchFamily="34" charset="0"/>
              <a:buChar char="•"/>
            </a:pPr>
            <a:r>
              <a:rPr lang="cs-CZ" sz="1400" dirty="0"/>
              <a:t>Nezbytným předpokladem pro zvyšování kvality odborného vzdělávání je navazování spolupráce škol se zaměstnavatelskými partnery. </a:t>
            </a:r>
            <a:endParaRPr lang="cs-CZ" sz="1400" dirty="0" smtClean="0"/>
          </a:p>
          <a:p>
            <a:pPr marL="285750" indent="-285750" algn="just">
              <a:buFont typeface="Arial" panose="020B0604020202020204" pitchFamily="34" charset="0"/>
              <a:buChar char="•"/>
            </a:pPr>
            <a:r>
              <a:rPr lang="cs-CZ" sz="1400" dirty="0" smtClean="0"/>
              <a:t>Poptávka </a:t>
            </a:r>
            <a:r>
              <a:rPr lang="cs-CZ" sz="1400" dirty="0"/>
              <a:t>po zavedení duálního systému odborného vzdělávání v ČR je způsobena nedostatkem absolventů tzv. řemeslných a technických oborů vzdělání. Tento nedostatek je způsoben především výrazným demografickým poklesem absolutního počtu absolventů, který souvisí s demografickým </a:t>
            </a:r>
            <a:r>
              <a:rPr lang="cs-CZ" sz="1400" dirty="0" smtClean="0"/>
              <a:t>vývojem.</a:t>
            </a:r>
          </a:p>
          <a:p>
            <a:pPr marL="285750" indent="-285750" algn="just">
              <a:buFont typeface="Arial" panose="020B0604020202020204" pitchFamily="34" charset="0"/>
              <a:buChar char="•"/>
            </a:pPr>
            <a:r>
              <a:rPr lang="cs-CZ" sz="1400" dirty="0" smtClean="0"/>
              <a:t>Duální </a:t>
            </a:r>
            <a:r>
              <a:rPr lang="cs-CZ" sz="1400" dirty="0"/>
              <a:t>systém odborného vzdělávání je kombinovanou formou řízení vzdělávacího procesu, na které se podílí současně trh práce a stát podle rámcových pravidel stanovených </a:t>
            </a:r>
            <a:r>
              <a:rPr lang="cs-CZ" sz="1400" dirty="0" smtClean="0"/>
              <a:t>státem.</a:t>
            </a:r>
          </a:p>
          <a:p>
            <a:pPr marL="285750" indent="-285750" algn="just">
              <a:buFont typeface="Arial" panose="020B0604020202020204" pitchFamily="34" charset="0"/>
              <a:buChar char="•"/>
            </a:pPr>
            <a:r>
              <a:rPr lang="cs-CZ" sz="1400" dirty="0" smtClean="0"/>
              <a:t>Vzdělávací </a:t>
            </a:r>
            <a:r>
              <a:rPr lang="cs-CZ" sz="1400" dirty="0"/>
              <a:t>systém v ČR umožňuje využívání některých jeho významných prvků. Jedná se především o:</a:t>
            </a:r>
          </a:p>
          <a:p>
            <a:pPr marL="628650" lvl="1" indent="-171450" algn="just">
              <a:buFont typeface="Wingdings" panose="05000000000000000000" pitchFamily="2" charset="2"/>
              <a:buChar char="ü"/>
            </a:pPr>
            <a:r>
              <a:rPr lang="cs-CZ" dirty="0"/>
              <a:t>Koordinovaná spolupráce jednotlivých prvků a stupňů vzdělávací soustavy se zaměstnavateli.</a:t>
            </a:r>
          </a:p>
          <a:p>
            <a:pPr marL="628650" lvl="1" indent="-171450" algn="just">
              <a:buFont typeface="Wingdings" panose="05000000000000000000" pitchFamily="2" charset="2"/>
              <a:buChar char="ü"/>
            </a:pPr>
            <a:r>
              <a:rPr lang="cs-CZ" dirty="0" smtClean="0"/>
              <a:t>Podpora </a:t>
            </a:r>
            <a:r>
              <a:rPr lang="cs-CZ" dirty="0"/>
              <a:t>zapojování odborníků z praxe přímo do vzdělávání ve školách.</a:t>
            </a:r>
          </a:p>
          <a:p>
            <a:pPr marL="628650" lvl="1" indent="-171450" algn="just">
              <a:buFont typeface="Wingdings" panose="05000000000000000000" pitchFamily="2" charset="2"/>
              <a:buChar char="ü"/>
            </a:pPr>
            <a:r>
              <a:rPr lang="cs-CZ" dirty="0"/>
              <a:t>Příprava učitelů odborných předmětů uskutečňovaná ve spolupráci se zaměstnavateli.</a:t>
            </a:r>
          </a:p>
          <a:p>
            <a:pPr marL="628650" lvl="1" indent="-171450" algn="just">
              <a:buFont typeface="Wingdings" panose="05000000000000000000" pitchFamily="2" charset="2"/>
              <a:buChar char="ü"/>
            </a:pPr>
            <a:r>
              <a:rPr lang="cs-CZ" dirty="0" smtClean="0"/>
              <a:t>Daňové </a:t>
            </a:r>
            <a:r>
              <a:rPr lang="cs-CZ" dirty="0"/>
              <a:t>úlevy pro zaměstnavatele, kteří umožní praktické vyučování ve svých zařízeních. </a:t>
            </a:r>
          </a:p>
          <a:p>
            <a:pPr marL="628650" lvl="1" indent="-171450" algn="just">
              <a:buFont typeface="Wingdings" panose="05000000000000000000" pitchFamily="2" charset="2"/>
              <a:buChar char="ü"/>
            </a:pPr>
            <a:r>
              <a:rPr lang="cs-CZ" dirty="0"/>
              <a:t>Zajištění dobrovolných smluvních vztahů mezi žákem/studentem a zaměstnavatelem</a:t>
            </a:r>
            <a:r>
              <a:rPr lang="cs-CZ" dirty="0" smtClean="0"/>
              <a:t>.</a:t>
            </a:r>
            <a:endParaRPr lang="cs-CZ" dirty="0"/>
          </a:p>
        </p:txBody>
      </p:sp>
      <p:sp>
        <p:nvSpPr>
          <p:cNvPr id="4" name="Zástupný symbol pro číslo snímku 3"/>
          <p:cNvSpPr>
            <a:spLocks noGrp="1"/>
          </p:cNvSpPr>
          <p:nvPr>
            <p:ph type="sldNum" sz="quarter" idx="10"/>
          </p:nvPr>
        </p:nvSpPr>
        <p:spPr/>
        <p:txBody>
          <a:bodyPr/>
          <a:lstStyle/>
          <a:p>
            <a:fld id="{320AC157-68E0-4F13-9BFD-18D668B66407}" type="slidenum">
              <a:rPr lang="cs-CZ" smtClean="0"/>
              <a:pPr/>
              <a:t>5</a:t>
            </a:fld>
            <a:endParaRPr lang="cs-CZ"/>
          </a:p>
        </p:txBody>
      </p:sp>
    </p:spTree>
    <p:extLst>
      <p:ext uri="{BB962C8B-B14F-4D97-AF65-F5344CB8AC3E}">
        <p14:creationId xmlns:p14="http://schemas.microsoft.com/office/powerpoint/2010/main" val="81693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171450" indent="-171450" algn="just">
              <a:buFont typeface="Arial" panose="020B0604020202020204" pitchFamily="34" charset="0"/>
              <a:buChar char="•"/>
            </a:pPr>
            <a:r>
              <a:rPr lang="cs-CZ" sz="1400" kern="1200" dirty="0" smtClean="0">
                <a:solidFill>
                  <a:schemeClr val="tx1"/>
                </a:solidFill>
                <a:effectLst/>
                <a:latin typeface="+mn-lt"/>
                <a:ea typeface="+mn-ea"/>
                <a:cs typeface="+mn-cs"/>
              </a:rPr>
              <a:t>Povinnost tří zkoušek ve společné části byla uzákoněna od školního roku 2020/2021 novelou zákona č. 561/2004 Sb., o předškolním, základním, středním, vyšším odborném a jiném vzdělávání (školský zákon), ve znění zákona č. 178/2016 Sb. dne 20. dubna 2016. </a:t>
            </a:r>
          </a:p>
        </p:txBody>
      </p:sp>
      <p:sp>
        <p:nvSpPr>
          <p:cNvPr id="4" name="Zástupný symbol pro číslo snímku 3"/>
          <p:cNvSpPr>
            <a:spLocks noGrp="1"/>
          </p:cNvSpPr>
          <p:nvPr>
            <p:ph type="sldNum" sz="quarter" idx="10"/>
          </p:nvPr>
        </p:nvSpPr>
        <p:spPr/>
        <p:txBody>
          <a:bodyPr/>
          <a:lstStyle/>
          <a:p>
            <a:fld id="{320AC157-68E0-4F13-9BFD-18D668B66407}" type="slidenum">
              <a:rPr lang="cs-CZ" smtClean="0"/>
              <a:pPr/>
              <a:t>6</a:t>
            </a:fld>
            <a:endParaRPr lang="cs-CZ"/>
          </a:p>
        </p:txBody>
      </p:sp>
    </p:spTree>
    <p:extLst>
      <p:ext uri="{BB962C8B-B14F-4D97-AF65-F5344CB8AC3E}">
        <p14:creationId xmlns:p14="http://schemas.microsoft.com/office/powerpoint/2010/main" val="39402034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320AC157-68E0-4F13-9BFD-18D668B66407}" type="slidenum">
              <a:rPr lang="cs-CZ" smtClean="0"/>
              <a:pPr/>
              <a:t>9</a:t>
            </a:fld>
            <a:endParaRPr lang="cs-CZ"/>
          </a:p>
        </p:txBody>
      </p:sp>
    </p:spTree>
    <p:extLst>
      <p:ext uri="{BB962C8B-B14F-4D97-AF65-F5344CB8AC3E}">
        <p14:creationId xmlns:p14="http://schemas.microsoft.com/office/powerpoint/2010/main" val="34097120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320AC157-68E0-4F13-9BFD-18D668B66407}" type="slidenum">
              <a:rPr lang="cs-CZ" smtClean="0"/>
              <a:pPr/>
              <a:t>10</a:t>
            </a:fld>
            <a:endParaRPr lang="cs-CZ"/>
          </a:p>
        </p:txBody>
      </p:sp>
    </p:spTree>
    <p:extLst>
      <p:ext uri="{BB962C8B-B14F-4D97-AF65-F5344CB8AC3E}">
        <p14:creationId xmlns:p14="http://schemas.microsoft.com/office/powerpoint/2010/main" val="24893330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algn="just"/>
            <a:r>
              <a:rPr lang="cs-CZ" dirty="0" smtClean="0"/>
              <a:t>Společný evropský referenční rámec napomáhá pochopit, porovnat a uznávat kvalifikace získané v Evropské unii. </a:t>
            </a:r>
          </a:p>
          <a:p>
            <a:pPr algn="just"/>
            <a:r>
              <a:rPr lang="cs-CZ" dirty="0" smtClean="0"/>
              <a:t>Má osm úrovní, do kterých lze zařadit všechny kvalifikace.</a:t>
            </a:r>
          </a:p>
          <a:p>
            <a:pPr algn="just"/>
            <a:r>
              <a:rPr lang="cs-CZ" dirty="0" smtClean="0"/>
              <a:t>Dosaženou úroveň EQF ovlivňují nejen znalosti a dovednosti, které člověk získá ve škole (od základní po vysokou školu), ale i znalosti a dovednosti, které získá v průběhu praxe nebo formou různých kurzů a stáží, pokud jsou ověřeny zkouškou s celostátní platností. </a:t>
            </a:r>
          </a:p>
          <a:p>
            <a:pPr algn="just"/>
            <a:r>
              <a:rPr lang="cs-CZ" dirty="0" smtClean="0"/>
              <a:t>Úroveň EQF si můžeme v průběhu života zvyšovat.</a:t>
            </a:r>
          </a:p>
          <a:p>
            <a:endParaRPr lang="cs-CZ" dirty="0"/>
          </a:p>
        </p:txBody>
      </p:sp>
      <p:sp>
        <p:nvSpPr>
          <p:cNvPr id="4" name="Zástupný symbol pro číslo snímku 3"/>
          <p:cNvSpPr>
            <a:spLocks noGrp="1"/>
          </p:cNvSpPr>
          <p:nvPr>
            <p:ph type="sldNum" sz="quarter" idx="10"/>
          </p:nvPr>
        </p:nvSpPr>
        <p:spPr/>
        <p:txBody>
          <a:bodyPr/>
          <a:lstStyle/>
          <a:p>
            <a:fld id="{320AC157-68E0-4F13-9BFD-18D668B66407}" type="slidenum">
              <a:rPr lang="cs-CZ" smtClean="0"/>
              <a:pPr/>
              <a:t>11</a:t>
            </a:fld>
            <a:endParaRPr lang="cs-CZ"/>
          </a:p>
        </p:txBody>
      </p:sp>
    </p:spTree>
    <p:extLst>
      <p:ext uri="{BB962C8B-B14F-4D97-AF65-F5344CB8AC3E}">
        <p14:creationId xmlns:p14="http://schemas.microsoft.com/office/powerpoint/2010/main" val="20381862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í snímek">
    <p:bg>
      <p:bgPr>
        <a:blipFill dpi="0" rotWithShape="1">
          <a:blip r:embed="rId2" cstate="print">
            <a:lum/>
          </a:blip>
          <a:srcRect/>
          <a:stretch>
            <a:fillRect t="-1000" b="-1000"/>
          </a:stretch>
        </a:blipFill>
        <a:effectLst/>
      </p:bgPr>
    </p:bg>
    <p:spTree>
      <p:nvGrpSpPr>
        <p:cNvPr id="1" name=""/>
        <p:cNvGrpSpPr/>
        <p:nvPr/>
      </p:nvGrpSpPr>
      <p:grpSpPr>
        <a:xfrm>
          <a:off x="0" y="0"/>
          <a:ext cx="0" cy="0"/>
          <a:chOff x="0" y="0"/>
          <a:chExt cx="0" cy="0"/>
        </a:xfrm>
      </p:grpSpPr>
      <p:sp>
        <p:nvSpPr>
          <p:cNvPr id="7" name="Nadpis 1"/>
          <p:cNvSpPr>
            <a:spLocks noGrp="1"/>
          </p:cNvSpPr>
          <p:nvPr>
            <p:ph type="ctrTitle"/>
          </p:nvPr>
        </p:nvSpPr>
        <p:spPr>
          <a:xfrm>
            <a:off x="2987824" y="3356992"/>
            <a:ext cx="5470376" cy="1944216"/>
          </a:xfrm>
          <a:prstGeom prst="rect">
            <a:avLst/>
          </a:prstGeom>
        </p:spPr>
        <p:txBody>
          <a:bodyPr>
            <a:noAutofit/>
          </a:bodyPr>
          <a:lstStyle/>
          <a:p>
            <a:pPr algn="l"/>
            <a:r>
              <a:rPr lang="pl-PL" b="1" dirty="0" smtClean="0">
                <a:latin typeface="+mn-lt"/>
              </a:rPr>
              <a:t>Státní podpora sportu </a:t>
            </a:r>
            <a:br>
              <a:rPr lang="pl-PL" b="1" dirty="0" smtClean="0">
                <a:latin typeface="+mn-lt"/>
              </a:rPr>
            </a:br>
            <a:r>
              <a:rPr lang="pl-PL" b="1" dirty="0" smtClean="0">
                <a:latin typeface="+mn-lt"/>
              </a:rPr>
              <a:t>pro rok 2013</a:t>
            </a:r>
            <a:endParaRPr lang="cs-CZ" b="1" dirty="0">
              <a:latin typeface="+mn-lt"/>
            </a:endParaRPr>
          </a:p>
        </p:txBody>
      </p:sp>
      <p:sp>
        <p:nvSpPr>
          <p:cNvPr id="8" name="Podnadpis 2"/>
          <p:cNvSpPr>
            <a:spLocks noGrp="1"/>
          </p:cNvSpPr>
          <p:nvPr>
            <p:ph type="subTitle" idx="1"/>
          </p:nvPr>
        </p:nvSpPr>
        <p:spPr>
          <a:xfrm>
            <a:off x="2987824" y="5949280"/>
            <a:ext cx="4784576" cy="432048"/>
          </a:xfrm>
        </p:spPr>
        <p:txBody>
          <a:bodyPr>
            <a:normAutofit fontScale="77500" lnSpcReduction="20000"/>
          </a:bodyPr>
          <a:lstStyle>
            <a:lvl1pPr marL="0" indent="0">
              <a:buNone/>
              <a:defRPr/>
            </a:lvl1pPr>
          </a:lstStyle>
          <a:p>
            <a:pPr algn="l"/>
            <a:r>
              <a:rPr lang="cs-CZ" sz="900" dirty="0" smtClean="0"/>
              <a:t>Ministerstvo školství, mládeže a tělovýchovy</a:t>
            </a:r>
          </a:p>
          <a:p>
            <a:pPr algn="l"/>
            <a:r>
              <a:rPr lang="cs-CZ" sz="900" dirty="0" smtClean="0"/>
              <a:t>Karmelitská 7, 118 12 Praha 1 • tel.:: +420 234 811 111</a:t>
            </a:r>
          </a:p>
          <a:p>
            <a:pPr algn="l"/>
            <a:r>
              <a:rPr lang="cs-CZ" sz="900" dirty="0" smtClean="0"/>
              <a:t>msmt@msmt.cz • www.msmt.cz</a:t>
            </a:r>
            <a:endParaRPr lang="cs-CZ" sz="900" dirty="0"/>
          </a:p>
        </p:txBody>
      </p:sp>
      <p:sp>
        <p:nvSpPr>
          <p:cNvPr id="9" name="TextovéPole 8"/>
          <p:cNvSpPr txBox="1"/>
          <p:nvPr userDrawn="1"/>
        </p:nvSpPr>
        <p:spPr>
          <a:xfrm>
            <a:off x="323528" y="6093296"/>
            <a:ext cx="1872208" cy="648072"/>
          </a:xfrm>
          <a:prstGeom prst="rect">
            <a:avLst/>
          </a:prstGeom>
          <a:solidFill>
            <a:schemeClr val="bg1"/>
          </a:solidFill>
        </p:spPr>
        <p:txBody>
          <a:bodyPr wrap="square" rtlCol="0">
            <a:spAutoFit/>
          </a:bodyPr>
          <a:lstStyle/>
          <a:p>
            <a:endParaRPr lang="cs-CZ" dirty="0"/>
          </a:p>
        </p:txBody>
      </p:sp>
    </p:spTree>
    <p:extLst>
      <p:ext uri="{BB962C8B-B14F-4D97-AF65-F5344CB8AC3E}">
        <p14:creationId xmlns:p14="http://schemas.microsoft.com/office/powerpoint/2010/main" val="155107453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a:xfrm>
            <a:off x="457200" y="6356350"/>
            <a:ext cx="2133600" cy="365125"/>
          </a:xfrm>
          <a:prstGeom prst="rect">
            <a:avLst/>
          </a:prstGeom>
        </p:spPr>
        <p:txBody>
          <a:bodyPr/>
          <a:lstStyle/>
          <a:p>
            <a:fld id="{342B30BC-CCD8-4378-88BC-430872E484EC}" type="datetime1">
              <a:rPr lang="cs-CZ" smtClean="0"/>
              <a:pPr/>
              <a:t>21.9.2017</a:t>
            </a:fld>
            <a:endParaRPr lang="cs-CZ"/>
          </a:p>
        </p:txBody>
      </p:sp>
      <p:sp>
        <p:nvSpPr>
          <p:cNvPr id="5" name="Zástupný symbol pro zápatí 4"/>
          <p:cNvSpPr>
            <a:spLocks noGrp="1"/>
          </p:cNvSpPr>
          <p:nvPr>
            <p:ph type="ftr" sz="quarter" idx="11"/>
          </p:nvPr>
        </p:nvSpPr>
        <p:spPr>
          <a:xfrm>
            <a:off x="3124200" y="6356350"/>
            <a:ext cx="2895600" cy="365125"/>
          </a:xfrm>
          <a:prstGeom prst="rect">
            <a:avLst/>
          </a:prstGeom>
        </p:spPr>
        <p:txBody>
          <a:bodyPr/>
          <a:lstStyle/>
          <a:p>
            <a:endParaRPr lang="cs-CZ"/>
          </a:p>
        </p:txBody>
      </p:sp>
      <p:sp>
        <p:nvSpPr>
          <p:cNvPr id="6" name="Zástupný symbol pro číslo snímku 5"/>
          <p:cNvSpPr>
            <a:spLocks noGrp="1"/>
          </p:cNvSpPr>
          <p:nvPr>
            <p:ph type="sldNum" sz="quarter" idx="12"/>
          </p:nvPr>
        </p:nvSpPr>
        <p:spPr>
          <a:xfrm>
            <a:off x="6553200" y="6356350"/>
            <a:ext cx="2133600" cy="365125"/>
          </a:xfrm>
          <a:prstGeom prst="rect">
            <a:avLst/>
          </a:prstGeom>
        </p:spPr>
        <p:txBody>
          <a:bodyPr/>
          <a:lstStyle/>
          <a:p>
            <a:fld id="{D07FF043-C0B2-4D5E-9D2E-6F925F59FAFC}" type="slidenum">
              <a:rPr lang="cs-CZ" smtClean="0"/>
              <a:pPr/>
              <a:t>‹#›</a:t>
            </a:fld>
            <a:endParaRPr lang="cs-CZ"/>
          </a:p>
        </p:txBody>
      </p:sp>
    </p:spTree>
    <p:extLst>
      <p:ext uri="{BB962C8B-B14F-4D97-AF65-F5344CB8AC3E}">
        <p14:creationId xmlns:p14="http://schemas.microsoft.com/office/powerpoint/2010/main" val="191559497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a:prstGeom prst="rect">
            <a:avLst/>
          </a:prstGeo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a:xfrm>
            <a:off x="457200" y="6356350"/>
            <a:ext cx="2133600" cy="365125"/>
          </a:xfrm>
          <a:prstGeom prst="rect">
            <a:avLst/>
          </a:prstGeom>
        </p:spPr>
        <p:txBody>
          <a:bodyPr/>
          <a:lstStyle/>
          <a:p>
            <a:fld id="{360CB82B-603D-4E52-A075-E2D552D01AC5}" type="datetime1">
              <a:rPr lang="cs-CZ" smtClean="0"/>
              <a:pPr/>
              <a:t>21.9.2017</a:t>
            </a:fld>
            <a:endParaRPr lang="cs-CZ"/>
          </a:p>
        </p:txBody>
      </p:sp>
      <p:sp>
        <p:nvSpPr>
          <p:cNvPr id="5" name="Zástupný symbol pro zápatí 4"/>
          <p:cNvSpPr>
            <a:spLocks noGrp="1"/>
          </p:cNvSpPr>
          <p:nvPr>
            <p:ph type="ftr" sz="quarter" idx="11"/>
          </p:nvPr>
        </p:nvSpPr>
        <p:spPr>
          <a:xfrm>
            <a:off x="3124200" y="6356350"/>
            <a:ext cx="2895600" cy="365125"/>
          </a:xfrm>
          <a:prstGeom prst="rect">
            <a:avLst/>
          </a:prstGeom>
        </p:spPr>
        <p:txBody>
          <a:bodyPr/>
          <a:lstStyle/>
          <a:p>
            <a:endParaRPr lang="cs-CZ"/>
          </a:p>
        </p:txBody>
      </p:sp>
      <p:sp>
        <p:nvSpPr>
          <p:cNvPr id="6" name="Zástupný symbol pro číslo snímku 5"/>
          <p:cNvSpPr>
            <a:spLocks noGrp="1"/>
          </p:cNvSpPr>
          <p:nvPr>
            <p:ph type="sldNum" sz="quarter" idx="12"/>
          </p:nvPr>
        </p:nvSpPr>
        <p:spPr>
          <a:xfrm>
            <a:off x="6553200" y="6356350"/>
            <a:ext cx="2133600" cy="365125"/>
          </a:xfrm>
          <a:prstGeom prst="rect">
            <a:avLst/>
          </a:prstGeom>
        </p:spPr>
        <p:txBody>
          <a:bodyPr/>
          <a:lstStyle/>
          <a:p>
            <a:fld id="{D07FF043-C0B2-4D5E-9D2E-6F925F59FAFC}" type="slidenum">
              <a:rPr lang="cs-CZ" smtClean="0"/>
              <a:pPr/>
              <a:t>‹#›</a:t>
            </a:fld>
            <a:endParaRPr lang="cs-CZ"/>
          </a:p>
        </p:txBody>
      </p:sp>
    </p:spTree>
    <p:extLst>
      <p:ext uri="{BB962C8B-B14F-4D97-AF65-F5344CB8AC3E}">
        <p14:creationId xmlns:p14="http://schemas.microsoft.com/office/powerpoint/2010/main" val="296600555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500063" y="1143000"/>
            <a:ext cx="8229600" cy="714364"/>
          </a:xfrm>
          <a:prstGeom prst="rect">
            <a:avLst/>
          </a:prstGeom>
        </p:spPr>
        <p:txBody>
          <a:bodyPr/>
          <a:lstStyle>
            <a:lvl1pPr>
              <a:defRPr baseline="0">
                <a:solidFill>
                  <a:srgbClr val="990000"/>
                </a:solidFill>
              </a:defRPr>
            </a:lvl1pPr>
          </a:lstStyle>
          <a:p>
            <a:r>
              <a:rPr lang="cs-CZ" dirty="0" smtClean="0"/>
              <a:t>Klepnutím lze upravit styl předlohy</a:t>
            </a:r>
            <a:endParaRPr lang="cs-CZ" dirty="0"/>
          </a:p>
        </p:txBody>
      </p:sp>
      <p:sp>
        <p:nvSpPr>
          <p:cNvPr id="3" name="Zástupný symbol pro obsah 2"/>
          <p:cNvSpPr>
            <a:spLocks noGrp="1"/>
          </p:cNvSpPr>
          <p:nvPr>
            <p:ph idx="1"/>
          </p:nvPr>
        </p:nvSpPr>
        <p:spPr>
          <a:xfrm>
            <a:off x="457200" y="2143116"/>
            <a:ext cx="8229600" cy="4143404"/>
          </a:xfrm>
        </p:spPr>
        <p:txBody>
          <a:bodyPr/>
          <a:lstStyle>
            <a:lvl1pPr>
              <a:spcBef>
                <a:spcPts val="1200"/>
              </a:spcBef>
              <a:spcAft>
                <a:spcPts val="1200"/>
              </a:spcAft>
              <a:defRPr/>
            </a:lvl1pPr>
          </a:lstStyle>
          <a:p>
            <a:pPr lvl="0"/>
            <a:r>
              <a:rPr lang="cs-CZ" dirty="0" smtClean="0"/>
              <a:t>Klepnutím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4" name="Zástupný symbol pro datum 3"/>
          <p:cNvSpPr>
            <a:spLocks noGrp="1"/>
          </p:cNvSpPr>
          <p:nvPr>
            <p:ph type="dt" sz="half" idx="10"/>
          </p:nvPr>
        </p:nvSpPr>
        <p:spPr>
          <a:xfrm>
            <a:off x="457200" y="6356350"/>
            <a:ext cx="2133600" cy="365125"/>
          </a:xfrm>
          <a:prstGeom prst="rect">
            <a:avLst/>
          </a:prstGeom>
        </p:spPr>
        <p:txBody>
          <a:bodyPr/>
          <a:lstStyle>
            <a:lvl1pPr>
              <a:defRPr/>
            </a:lvl1pPr>
          </a:lstStyle>
          <a:p>
            <a:pPr>
              <a:defRPr/>
            </a:pPr>
            <a:fld id="{F8310366-0095-42C0-AF78-88BD1AC2D3CC}" type="datetime1">
              <a:rPr lang="cs-CZ"/>
              <a:pPr>
                <a:defRPr/>
              </a:pPr>
              <a:t>21.9.2017</a:t>
            </a:fld>
            <a:endParaRPr lang="cs-CZ" dirty="0"/>
          </a:p>
        </p:txBody>
      </p:sp>
      <p:sp>
        <p:nvSpPr>
          <p:cNvPr id="5" name="Zástupný symbol pro zápatí 4"/>
          <p:cNvSpPr>
            <a:spLocks noGrp="1"/>
          </p:cNvSpPr>
          <p:nvPr>
            <p:ph type="ftr" sz="quarter" idx="11"/>
          </p:nvPr>
        </p:nvSpPr>
        <p:spPr>
          <a:xfrm>
            <a:off x="3124200" y="6356350"/>
            <a:ext cx="2895600" cy="365125"/>
          </a:xfrm>
          <a:prstGeom prst="rect">
            <a:avLst/>
          </a:prstGeom>
        </p:spPr>
        <p:txBody>
          <a:bodyPr/>
          <a:lstStyle>
            <a:lvl1pPr>
              <a:defRPr/>
            </a:lvl1pPr>
          </a:lstStyle>
          <a:p>
            <a:endParaRPr lang="cs-CZ"/>
          </a:p>
        </p:txBody>
      </p:sp>
      <p:sp>
        <p:nvSpPr>
          <p:cNvPr id="6" name="Zástupný symbol pro číslo snímku 5"/>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F01C50BA-AC08-4908-B019-2378DE03A199}" type="slidenum">
              <a:rPr lang="cs-CZ"/>
              <a:pPr>
                <a:defRPr/>
              </a:pPr>
              <a:t>‹#›</a:t>
            </a:fld>
            <a:endParaRPr lang="cs-CZ"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bsah sablony MSMT">
    <p:spTree>
      <p:nvGrpSpPr>
        <p:cNvPr id="1" name=""/>
        <p:cNvGrpSpPr/>
        <p:nvPr/>
      </p:nvGrpSpPr>
      <p:grpSpPr>
        <a:xfrm>
          <a:off x="0" y="0"/>
          <a:ext cx="0" cy="0"/>
          <a:chOff x="0" y="0"/>
          <a:chExt cx="0" cy="0"/>
        </a:xfrm>
      </p:grpSpPr>
      <p:sp>
        <p:nvSpPr>
          <p:cNvPr id="7" name="Zástupný symbol pro obsah 2"/>
          <p:cNvSpPr>
            <a:spLocks noGrp="1"/>
          </p:cNvSpPr>
          <p:nvPr>
            <p:ph idx="1"/>
          </p:nvPr>
        </p:nvSpPr>
        <p:spPr>
          <a:xfrm>
            <a:off x="1115616" y="1556792"/>
            <a:ext cx="7571184" cy="5040560"/>
          </a:xfrm>
        </p:spPr>
        <p:txBody>
          <a:bodyPr>
            <a:normAutofit/>
          </a:bodyPr>
          <a:lstStyle/>
          <a:p>
            <a:pPr marL="0" indent="0">
              <a:buNone/>
            </a:pPr>
            <a:r>
              <a:rPr lang="cs-CZ" sz="2500" b="1" dirty="0" smtClean="0">
                <a:solidFill>
                  <a:srgbClr val="418E96"/>
                </a:solidFill>
              </a:rPr>
              <a:t>Státní podpora sportu pro rok 2013</a:t>
            </a:r>
          </a:p>
          <a:p>
            <a:pPr marL="0" indent="0">
              <a:buNone/>
            </a:pPr>
            <a:r>
              <a:rPr lang="cs-CZ" sz="2000" b="1" dirty="0" smtClean="0"/>
              <a:t>Státní podpora sportu pro rok 2013 byla projednána poradou vedení MŠMT dne 19. června 2012. </a:t>
            </a:r>
            <a:r>
              <a:rPr lang="cs-CZ" sz="2000" dirty="0" smtClean="0"/>
              <a:t>Jedná se o veřejné vyhlášení programů neinvestičního charakteru a charakteru programového financování reprodukce majetku v oblasti sportu. </a:t>
            </a:r>
          </a:p>
          <a:p>
            <a:pPr marL="0" indent="0">
              <a:buNone/>
            </a:pPr>
            <a:r>
              <a:rPr lang="cs-CZ" sz="2000" dirty="0" smtClean="0"/>
              <a:t>Státní finanční prostředky pro oblast sportu jsou z pozice státního rozpočtu vedeny ve dvou závazných ukazatelích, které pro rok 2013 jsou navrhovány s označením: </a:t>
            </a:r>
          </a:p>
          <a:p>
            <a:endParaRPr lang="cs-CZ" sz="2000" dirty="0" smtClean="0"/>
          </a:p>
          <a:p>
            <a:r>
              <a:rPr lang="cs-CZ" sz="2000" dirty="0" smtClean="0"/>
              <a:t>a) výdajový okruh: „Sportovní reprezentace“ </a:t>
            </a:r>
          </a:p>
          <a:p>
            <a:r>
              <a:rPr lang="cs-CZ" sz="2000" dirty="0" smtClean="0"/>
              <a:t>b) výdajový okruh: „Všeobecná sportovní činnost“ </a:t>
            </a:r>
            <a:endParaRPr lang="cs-CZ" sz="2000" dirty="0"/>
          </a:p>
        </p:txBody>
      </p:sp>
    </p:spTree>
    <p:extLst>
      <p:ext uri="{BB962C8B-B14F-4D97-AF65-F5344CB8AC3E}">
        <p14:creationId xmlns:p14="http://schemas.microsoft.com/office/powerpoint/2010/main" val="369308176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a:xfrm>
            <a:off x="457200" y="6356350"/>
            <a:ext cx="2133600" cy="365125"/>
          </a:xfrm>
          <a:prstGeom prst="rect">
            <a:avLst/>
          </a:prstGeom>
        </p:spPr>
        <p:txBody>
          <a:bodyPr/>
          <a:lstStyle/>
          <a:p>
            <a:fld id="{09B32F09-55A8-4CD1-800E-DE1F37E16F05}" type="datetime1">
              <a:rPr lang="cs-CZ" smtClean="0"/>
              <a:pPr/>
              <a:t>21.9.2017</a:t>
            </a:fld>
            <a:endParaRPr lang="cs-CZ"/>
          </a:p>
        </p:txBody>
      </p:sp>
      <p:sp>
        <p:nvSpPr>
          <p:cNvPr id="5" name="Zástupný symbol pro zápatí 4"/>
          <p:cNvSpPr>
            <a:spLocks noGrp="1"/>
          </p:cNvSpPr>
          <p:nvPr>
            <p:ph type="ftr" sz="quarter" idx="11"/>
          </p:nvPr>
        </p:nvSpPr>
        <p:spPr>
          <a:xfrm>
            <a:off x="3124200" y="6356350"/>
            <a:ext cx="2895600" cy="365125"/>
          </a:xfrm>
          <a:prstGeom prst="rect">
            <a:avLst/>
          </a:prstGeom>
        </p:spPr>
        <p:txBody>
          <a:bodyPr/>
          <a:lstStyle/>
          <a:p>
            <a:endParaRPr lang="cs-CZ"/>
          </a:p>
        </p:txBody>
      </p:sp>
      <p:sp>
        <p:nvSpPr>
          <p:cNvPr id="6" name="Zástupný symbol pro číslo snímku 5"/>
          <p:cNvSpPr>
            <a:spLocks noGrp="1"/>
          </p:cNvSpPr>
          <p:nvPr>
            <p:ph type="sldNum" sz="quarter" idx="12"/>
          </p:nvPr>
        </p:nvSpPr>
        <p:spPr>
          <a:xfrm>
            <a:off x="6553200" y="6356350"/>
            <a:ext cx="2133600" cy="365125"/>
          </a:xfrm>
          <a:prstGeom prst="rect">
            <a:avLst/>
          </a:prstGeom>
        </p:spPr>
        <p:txBody>
          <a:bodyPr/>
          <a:lstStyle/>
          <a:p>
            <a:fld id="{D07FF043-C0B2-4D5E-9D2E-6F925F59FAFC}" type="slidenum">
              <a:rPr lang="cs-CZ" smtClean="0"/>
              <a:pPr/>
              <a:t>‹#›</a:t>
            </a:fld>
            <a:endParaRPr lang="cs-CZ"/>
          </a:p>
        </p:txBody>
      </p:sp>
    </p:spTree>
    <p:extLst>
      <p:ext uri="{BB962C8B-B14F-4D97-AF65-F5344CB8AC3E}">
        <p14:creationId xmlns:p14="http://schemas.microsoft.com/office/powerpoint/2010/main" val="24412758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a:xfrm>
            <a:off x="457200" y="6356350"/>
            <a:ext cx="2133600" cy="365125"/>
          </a:xfrm>
          <a:prstGeom prst="rect">
            <a:avLst/>
          </a:prstGeom>
        </p:spPr>
        <p:txBody>
          <a:bodyPr/>
          <a:lstStyle/>
          <a:p>
            <a:fld id="{BC4738B8-AF64-4FE4-B405-ED8BCA522024}" type="datetime1">
              <a:rPr lang="cs-CZ" smtClean="0"/>
              <a:pPr/>
              <a:t>21.9.2017</a:t>
            </a:fld>
            <a:endParaRPr lang="cs-CZ"/>
          </a:p>
        </p:txBody>
      </p:sp>
      <p:sp>
        <p:nvSpPr>
          <p:cNvPr id="6" name="Zástupný symbol pro zápatí 5"/>
          <p:cNvSpPr>
            <a:spLocks noGrp="1"/>
          </p:cNvSpPr>
          <p:nvPr>
            <p:ph type="ftr" sz="quarter" idx="11"/>
          </p:nvPr>
        </p:nvSpPr>
        <p:spPr>
          <a:xfrm>
            <a:off x="3124200" y="6356350"/>
            <a:ext cx="2895600" cy="365125"/>
          </a:xfrm>
          <a:prstGeom prst="rect">
            <a:avLst/>
          </a:prstGeom>
        </p:spPr>
        <p:txBody>
          <a:bodyPr/>
          <a:lstStyle/>
          <a:p>
            <a:endParaRPr lang="cs-CZ"/>
          </a:p>
        </p:txBody>
      </p:sp>
      <p:sp>
        <p:nvSpPr>
          <p:cNvPr id="7" name="Zástupný symbol pro číslo snímku 6"/>
          <p:cNvSpPr>
            <a:spLocks noGrp="1"/>
          </p:cNvSpPr>
          <p:nvPr>
            <p:ph type="sldNum" sz="quarter" idx="12"/>
          </p:nvPr>
        </p:nvSpPr>
        <p:spPr>
          <a:xfrm>
            <a:off x="6553200" y="6356350"/>
            <a:ext cx="2133600" cy="365125"/>
          </a:xfrm>
          <a:prstGeom prst="rect">
            <a:avLst/>
          </a:prstGeom>
        </p:spPr>
        <p:txBody>
          <a:bodyPr/>
          <a:lstStyle/>
          <a:p>
            <a:fld id="{D07FF043-C0B2-4D5E-9D2E-6F925F59FAFC}" type="slidenum">
              <a:rPr lang="cs-CZ" smtClean="0"/>
              <a:pPr/>
              <a:t>‹#›</a:t>
            </a:fld>
            <a:endParaRPr lang="cs-CZ"/>
          </a:p>
        </p:txBody>
      </p:sp>
    </p:spTree>
    <p:extLst>
      <p:ext uri="{BB962C8B-B14F-4D97-AF65-F5344CB8AC3E}">
        <p14:creationId xmlns:p14="http://schemas.microsoft.com/office/powerpoint/2010/main" val="322924231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a:xfrm>
            <a:off x="457200" y="6356350"/>
            <a:ext cx="2133600" cy="365125"/>
          </a:xfrm>
          <a:prstGeom prst="rect">
            <a:avLst/>
          </a:prstGeom>
        </p:spPr>
        <p:txBody>
          <a:bodyPr/>
          <a:lstStyle/>
          <a:p>
            <a:fld id="{09CD8058-F576-4074-B136-4DCC072DDC84}" type="datetime1">
              <a:rPr lang="cs-CZ" smtClean="0"/>
              <a:pPr/>
              <a:t>21.9.2017</a:t>
            </a:fld>
            <a:endParaRPr lang="cs-CZ"/>
          </a:p>
        </p:txBody>
      </p:sp>
      <p:sp>
        <p:nvSpPr>
          <p:cNvPr id="8" name="Zástupný symbol pro zápatí 7"/>
          <p:cNvSpPr>
            <a:spLocks noGrp="1"/>
          </p:cNvSpPr>
          <p:nvPr>
            <p:ph type="ftr" sz="quarter" idx="11"/>
          </p:nvPr>
        </p:nvSpPr>
        <p:spPr>
          <a:xfrm>
            <a:off x="3124200" y="6356350"/>
            <a:ext cx="2895600" cy="365125"/>
          </a:xfrm>
          <a:prstGeom prst="rect">
            <a:avLst/>
          </a:prstGeom>
        </p:spPr>
        <p:txBody>
          <a:bodyPr/>
          <a:lstStyle/>
          <a:p>
            <a:endParaRPr lang="cs-CZ"/>
          </a:p>
        </p:txBody>
      </p:sp>
      <p:sp>
        <p:nvSpPr>
          <p:cNvPr id="9" name="Zástupný symbol pro číslo snímku 8"/>
          <p:cNvSpPr>
            <a:spLocks noGrp="1"/>
          </p:cNvSpPr>
          <p:nvPr>
            <p:ph type="sldNum" sz="quarter" idx="12"/>
          </p:nvPr>
        </p:nvSpPr>
        <p:spPr>
          <a:xfrm>
            <a:off x="6553200" y="6356350"/>
            <a:ext cx="2133600" cy="365125"/>
          </a:xfrm>
          <a:prstGeom prst="rect">
            <a:avLst/>
          </a:prstGeom>
        </p:spPr>
        <p:txBody>
          <a:bodyPr/>
          <a:lstStyle/>
          <a:p>
            <a:fld id="{D07FF043-C0B2-4D5E-9D2E-6F925F59FAFC}" type="slidenum">
              <a:rPr lang="cs-CZ" smtClean="0"/>
              <a:pPr/>
              <a:t>‹#›</a:t>
            </a:fld>
            <a:endParaRPr lang="cs-CZ"/>
          </a:p>
        </p:txBody>
      </p:sp>
    </p:spTree>
    <p:extLst>
      <p:ext uri="{BB962C8B-B14F-4D97-AF65-F5344CB8AC3E}">
        <p14:creationId xmlns:p14="http://schemas.microsoft.com/office/powerpoint/2010/main" val="254350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a:prstGeom prst="rect">
            <a:avLst/>
          </a:prstGeom>
        </p:spPr>
        <p:txBody>
          <a:bodyPr/>
          <a:lstStyle/>
          <a:p>
            <a:r>
              <a:rPr lang="cs-CZ" smtClean="0"/>
              <a:t>Kliknutím lze upravit styl.</a:t>
            </a:r>
            <a:endParaRPr lang="cs-CZ"/>
          </a:p>
        </p:txBody>
      </p:sp>
      <p:sp>
        <p:nvSpPr>
          <p:cNvPr id="3" name="Zástupný symbol pro datum 2"/>
          <p:cNvSpPr>
            <a:spLocks noGrp="1"/>
          </p:cNvSpPr>
          <p:nvPr>
            <p:ph type="dt" sz="half" idx="10"/>
          </p:nvPr>
        </p:nvSpPr>
        <p:spPr>
          <a:xfrm>
            <a:off x="457200" y="6356350"/>
            <a:ext cx="2133600" cy="365125"/>
          </a:xfrm>
          <a:prstGeom prst="rect">
            <a:avLst/>
          </a:prstGeom>
        </p:spPr>
        <p:txBody>
          <a:bodyPr/>
          <a:lstStyle/>
          <a:p>
            <a:fld id="{4C822AEC-62FD-44ED-A00D-A24AEE9FD083}" type="datetime1">
              <a:rPr lang="cs-CZ" smtClean="0"/>
              <a:pPr/>
              <a:t>21.9.2017</a:t>
            </a:fld>
            <a:endParaRPr lang="cs-CZ"/>
          </a:p>
        </p:txBody>
      </p:sp>
      <p:sp>
        <p:nvSpPr>
          <p:cNvPr id="4" name="Zástupný symbol pro zápatí 3"/>
          <p:cNvSpPr>
            <a:spLocks noGrp="1"/>
          </p:cNvSpPr>
          <p:nvPr>
            <p:ph type="ftr" sz="quarter" idx="11"/>
          </p:nvPr>
        </p:nvSpPr>
        <p:spPr>
          <a:xfrm>
            <a:off x="3124200" y="6356350"/>
            <a:ext cx="2895600" cy="365125"/>
          </a:xfrm>
          <a:prstGeom prst="rect">
            <a:avLst/>
          </a:prstGeom>
        </p:spPr>
        <p:txBody>
          <a:bodyPr/>
          <a:lstStyle/>
          <a:p>
            <a:endParaRPr lang="cs-CZ"/>
          </a:p>
        </p:txBody>
      </p:sp>
      <p:sp>
        <p:nvSpPr>
          <p:cNvPr id="5" name="Zástupný symbol pro číslo snímku 4"/>
          <p:cNvSpPr>
            <a:spLocks noGrp="1"/>
          </p:cNvSpPr>
          <p:nvPr>
            <p:ph type="sldNum" sz="quarter" idx="12"/>
          </p:nvPr>
        </p:nvSpPr>
        <p:spPr>
          <a:xfrm>
            <a:off x="6553200" y="6356350"/>
            <a:ext cx="2133600" cy="365125"/>
          </a:xfrm>
          <a:prstGeom prst="rect">
            <a:avLst/>
          </a:prstGeom>
        </p:spPr>
        <p:txBody>
          <a:bodyPr/>
          <a:lstStyle/>
          <a:p>
            <a:fld id="{D07FF043-C0B2-4D5E-9D2E-6F925F59FAFC}" type="slidenum">
              <a:rPr lang="cs-CZ" smtClean="0"/>
              <a:pPr/>
              <a:t>‹#›</a:t>
            </a:fld>
            <a:endParaRPr lang="cs-CZ"/>
          </a:p>
        </p:txBody>
      </p:sp>
    </p:spTree>
    <p:extLst>
      <p:ext uri="{BB962C8B-B14F-4D97-AF65-F5344CB8AC3E}">
        <p14:creationId xmlns:p14="http://schemas.microsoft.com/office/powerpoint/2010/main" val="132776391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a:xfrm>
            <a:off x="457200" y="6356350"/>
            <a:ext cx="2133600" cy="365125"/>
          </a:xfrm>
          <a:prstGeom prst="rect">
            <a:avLst/>
          </a:prstGeom>
        </p:spPr>
        <p:txBody>
          <a:bodyPr/>
          <a:lstStyle/>
          <a:p>
            <a:fld id="{D8011B5A-1E28-4D66-A5E1-E485A822FC52}" type="datetime1">
              <a:rPr lang="cs-CZ" smtClean="0"/>
              <a:pPr/>
              <a:t>21.9.2017</a:t>
            </a:fld>
            <a:endParaRPr lang="cs-CZ"/>
          </a:p>
        </p:txBody>
      </p:sp>
      <p:sp>
        <p:nvSpPr>
          <p:cNvPr id="3" name="Zástupný symbol pro zápatí 2"/>
          <p:cNvSpPr>
            <a:spLocks noGrp="1"/>
          </p:cNvSpPr>
          <p:nvPr>
            <p:ph type="ftr" sz="quarter" idx="11"/>
          </p:nvPr>
        </p:nvSpPr>
        <p:spPr>
          <a:xfrm>
            <a:off x="3124200" y="6356350"/>
            <a:ext cx="2895600" cy="365125"/>
          </a:xfrm>
          <a:prstGeom prst="rect">
            <a:avLst/>
          </a:prstGeom>
        </p:spPr>
        <p:txBody>
          <a:bodyPr/>
          <a:lstStyle/>
          <a:p>
            <a:endParaRPr lang="cs-CZ"/>
          </a:p>
        </p:txBody>
      </p:sp>
      <p:sp>
        <p:nvSpPr>
          <p:cNvPr id="4" name="Zástupný symbol pro číslo snímku 3"/>
          <p:cNvSpPr>
            <a:spLocks noGrp="1"/>
          </p:cNvSpPr>
          <p:nvPr>
            <p:ph type="sldNum" sz="quarter" idx="12"/>
          </p:nvPr>
        </p:nvSpPr>
        <p:spPr>
          <a:xfrm>
            <a:off x="6553200" y="6356350"/>
            <a:ext cx="2133600" cy="365125"/>
          </a:xfrm>
          <a:prstGeom prst="rect">
            <a:avLst/>
          </a:prstGeom>
        </p:spPr>
        <p:txBody>
          <a:bodyPr/>
          <a:lstStyle/>
          <a:p>
            <a:fld id="{D07FF043-C0B2-4D5E-9D2E-6F925F59FAFC}" type="slidenum">
              <a:rPr lang="cs-CZ" smtClean="0"/>
              <a:pPr/>
              <a:t>‹#›</a:t>
            </a:fld>
            <a:endParaRPr lang="cs-CZ"/>
          </a:p>
        </p:txBody>
      </p:sp>
    </p:spTree>
    <p:extLst>
      <p:ext uri="{BB962C8B-B14F-4D97-AF65-F5344CB8AC3E}">
        <p14:creationId xmlns:p14="http://schemas.microsoft.com/office/powerpoint/2010/main" val="225604131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a:prstGeom prst="rect">
            <a:avLst/>
          </a:prstGeo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a:xfrm>
            <a:off x="457200" y="6356350"/>
            <a:ext cx="2133600" cy="365125"/>
          </a:xfrm>
          <a:prstGeom prst="rect">
            <a:avLst/>
          </a:prstGeom>
        </p:spPr>
        <p:txBody>
          <a:bodyPr/>
          <a:lstStyle/>
          <a:p>
            <a:fld id="{9BBC10FC-2AAA-47B9-B9B2-B0B97568D014}" type="datetime1">
              <a:rPr lang="cs-CZ" smtClean="0"/>
              <a:pPr/>
              <a:t>21.9.2017</a:t>
            </a:fld>
            <a:endParaRPr lang="cs-CZ"/>
          </a:p>
        </p:txBody>
      </p:sp>
      <p:sp>
        <p:nvSpPr>
          <p:cNvPr id="6" name="Zástupný symbol pro zápatí 5"/>
          <p:cNvSpPr>
            <a:spLocks noGrp="1"/>
          </p:cNvSpPr>
          <p:nvPr>
            <p:ph type="ftr" sz="quarter" idx="11"/>
          </p:nvPr>
        </p:nvSpPr>
        <p:spPr>
          <a:xfrm>
            <a:off x="3124200" y="6356350"/>
            <a:ext cx="2895600" cy="365125"/>
          </a:xfrm>
          <a:prstGeom prst="rect">
            <a:avLst/>
          </a:prstGeom>
        </p:spPr>
        <p:txBody>
          <a:bodyPr/>
          <a:lstStyle/>
          <a:p>
            <a:endParaRPr lang="cs-CZ"/>
          </a:p>
        </p:txBody>
      </p:sp>
      <p:sp>
        <p:nvSpPr>
          <p:cNvPr id="7" name="Zástupný symbol pro číslo snímku 6"/>
          <p:cNvSpPr>
            <a:spLocks noGrp="1"/>
          </p:cNvSpPr>
          <p:nvPr>
            <p:ph type="sldNum" sz="quarter" idx="12"/>
          </p:nvPr>
        </p:nvSpPr>
        <p:spPr>
          <a:xfrm>
            <a:off x="6553200" y="6356350"/>
            <a:ext cx="2133600" cy="365125"/>
          </a:xfrm>
          <a:prstGeom prst="rect">
            <a:avLst/>
          </a:prstGeom>
        </p:spPr>
        <p:txBody>
          <a:bodyPr/>
          <a:lstStyle/>
          <a:p>
            <a:fld id="{D07FF043-C0B2-4D5E-9D2E-6F925F59FAFC}" type="slidenum">
              <a:rPr lang="cs-CZ" smtClean="0"/>
              <a:pPr/>
              <a:t>‹#›</a:t>
            </a:fld>
            <a:endParaRPr lang="cs-CZ"/>
          </a:p>
        </p:txBody>
      </p:sp>
    </p:spTree>
    <p:extLst>
      <p:ext uri="{BB962C8B-B14F-4D97-AF65-F5344CB8AC3E}">
        <p14:creationId xmlns:p14="http://schemas.microsoft.com/office/powerpoint/2010/main" val="154292983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a:prstGeom prst="rect">
            <a:avLst/>
          </a:prstGeo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a:xfrm>
            <a:off x="457200" y="6356350"/>
            <a:ext cx="2133600" cy="365125"/>
          </a:xfrm>
          <a:prstGeom prst="rect">
            <a:avLst/>
          </a:prstGeom>
        </p:spPr>
        <p:txBody>
          <a:bodyPr/>
          <a:lstStyle/>
          <a:p>
            <a:fld id="{6BDB8E4B-2AB7-4C74-93BC-179C3E3648DF}" type="datetime1">
              <a:rPr lang="cs-CZ" smtClean="0"/>
              <a:pPr/>
              <a:t>21.9.2017</a:t>
            </a:fld>
            <a:endParaRPr lang="cs-CZ"/>
          </a:p>
        </p:txBody>
      </p:sp>
      <p:sp>
        <p:nvSpPr>
          <p:cNvPr id="6" name="Zástupný symbol pro zápatí 5"/>
          <p:cNvSpPr>
            <a:spLocks noGrp="1"/>
          </p:cNvSpPr>
          <p:nvPr>
            <p:ph type="ftr" sz="quarter" idx="11"/>
          </p:nvPr>
        </p:nvSpPr>
        <p:spPr>
          <a:xfrm>
            <a:off x="3124200" y="6356350"/>
            <a:ext cx="2895600" cy="365125"/>
          </a:xfrm>
          <a:prstGeom prst="rect">
            <a:avLst/>
          </a:prstGeom>
        </p:spPr>
        <p:txBody>
          <a:bodyPr/>
          <a:lstStyle/>
          <a:p>
            <a:endParaRPr lang="cs-CZ"/>
          </a:p>
        </p:txBody>
      </p:sp>
      <p:sp>
        <p:nvSpPr>
          <p:cNvPr id="7" name="Zástupný symbol pro číslo snímku 6"/>
          <p:cNvSpPr>
            <a:spLocks noGrp="1"/>
          </p:cNvSpPr>
          <p:nvPr>
            <p:ph type="sldNum" sz="quarter" idx="12"/>
          </p:nvPr>
        </p:nvSpPr>
        <p:spPr>
          <a:xfrm>
            <a:off x="6553200" y="6356350"/>
            <a:ext cx="2133600" cy="365125"/>
          </a:xfrm>
          <a:prstGeom prst="rect">
            <a:avLst/>
          </a:prstGeom>
        </p:spPr>
        <p:txBody>
          <a:bodyPr/>
          <a:lstStyle/>
          <a:p>
            <a:fld id="{D07FF043-C0B2-4D5E-9D2E-6F925F59FAFC}" type="slidenum">
              <a:rPr lang="cs-CZ" smtClean="0"/>
              <a:pPr/>
              <a:t>‹#›</a:t>
            </a:fld>
            <a:endParaRPr lang="cs-CZ"/>
          </a:p>
        </p:txBody>
      </p:sp>
    </p:spTree>
    <p:extLst>
      <p:ext uri="{BB962C8B-B14F-4D97-AF65-F5344CB8AC3E}">
        <p14:creationId xmlns:p14="http://schemas.microsoft.com/office/powerpoint/2010/main" val="219718439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3" name="Zástupný symbol pro text 2"/>
          <p:cNvSpPr>
            <a:spLocks noGrp="1"/>
          </p:cNvSpPr>
          <p:nvPr>
            <p:ph type="body" idx="1"/>
          </p:nvPr>
        </p:nvSpPr>
        <p:spPr>
          <a:xfrm>
            <a:off x="1115616" y="1628800"/>
            <a:ext cx="7571184" cy="4497363"/>
          </a:xfrm>
          <a:prstGeom prst="rect">
            <a:avLst/>
          </a:prstGeom>
        </p:spPr>
        <p:txBody>
          <a:bodyPr vert="horz" lIns="91440" tIns="45720" rIns="91440" bIns="45720" rtlCol="0">
            <a:normAutofit/>
          </a:bodyPr>
          <a:lstStyle/>
          <a:p>
            <a:pPr lvl="0"/>
            <a:r>
              <a:rPr lang="cs-CZ" dirty="0" smtClean="0"/>
              <a:t>Kliknutím lze upravit styly předlohy textu.</a:t>
            </a:r>
          </a:p>
          <a:p>
            <a:pPr lvl="1"/>
            <a:r>
              <a:rPr lang="cs-CZ" dirty="0" smtClean="0"/>
              <a:t>Druhá úroveň</a:t>
            </a:r>
          </a:p>
          <a:p>
            <a:pPr lvl="2"/>
            <a:r>
              <a:rPr lang="cs-CZ" dirty="0" smtClean="0"/>
              <a:t>Třetí úroveň</a:t>
            </a:r>
          </a:p>
          <a:p>
            <a:pPr lvl="3"/>
            <a:r>
              <a:rPr lang="cs-CZ" dirty="0" smtClean="0"/>
              <a:t>Čtvrtá úroveň</a:t>
            </a:r>
          </a:p>
          <a:p>
            <a:pPr lvl="4"/>
            <a:r>
              <a:rPr lang="cs-CZ" dirty="0" smtClean="0"/>
              <a:t>Pátá úroveň</a:t>
            </a:r>
            <a:endParaRPr lang="cs-CZ" dirty="0"/>
          </a:p>
        </p:txBody>
      </p:sp>
      <p:sp>
        <p:nvSpPr>
          <p:cNvPr id="7" name="Zástupný symbol pro číslo snímku 5"/>
          <p:cNvSpPr txBox="1">
            <a:spLocks/>
          </p:cNvSpPr>
          <p:nvPr userDrawn="1"/>
        </p:nvSpPr>
        <p:spPr>
          <a:xfrm>
            <a:off x="251520" y="6356350"/>
            <a:ext cx="648072" cy="365125"/>
          </a:xfrm>
          <a:prstGeom prst="rect">
            <a:avLst/>
          </a:prstGeom>
        </p:spPr>
        <p:txBody>
          <a:bodyPr/>
          <a:lstStyle>
            <a:defPPr>
              <a:defRPr lang="cs-CZ"/>
            </a:defPPr>
            <a:lvl1pPr marL="0" algn="l" defTabSz="914400" rtl="0" eaLnBrk="1" latinLnBrk="0" hangingPunct="1">
              <a:defRPr sz="1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D07FF043-C0B2-4D5E-9D2E-6F925F59FAFC}" type="slidenum">
              <a:rPr lang="cs-CZ" smtClean="0"/>
              <a:pPr algn="r"/>
              <a:t>‹#›</a:t>
            </a:fld>
            <a:endParaRPr lang="cs-CZ" dirty="0"/>
          </a:p>
        </p:txBody>
      </p:sp>
    </p:spTree>
    <p:extLst>
      <p:ext uri="{BB962C8B-B14F-4D97-AF65-F5344CB8AC3E}">
        <p14:creationId xmlns:p14="http://schemas.microsoft.com/office/powerpoint/2010/main" val="991227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b="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500" b="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www.nuv.cz/eqf"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msmt.cz/vzdelavani/stredni-vzdelavani/informace-k-uplatnovani-odpoctu-na-podporu-odborneho"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www.msmt.cz/" TargetMode="External"/><Relationship Id="rId4" Type="http://schemas.openxmlformats.org/officeDocument/2006/relationships/hyperlink" Target="http://www.msmt.cz/ministerstvo/novinar/msmt-pripravilo-doporuceni-k-smluvnim-vztahum-mezi-zakem-a"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msmt.cz/strukturalni-fondy-1/vyzvy-c-02-16-035-a-02-16-042-podpora-skol-formou-projektu"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zdenek.pracny@msmt.cz" TargetMode="External"/><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hyperlink" Target="http://www.msmt.cz/"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000" b="-1000"/>
          </a:stretch>
        </a:blipFill>
        <a:effectLst/>
      </p:bgPr>
    </p:bg>
    <p:spTree>
      <p:nvGrpSpPr>
        <p:cNvPr id="1" name=""/>
        <p:cNvGrpSpPr/>
        <p:nvPr/>
      </p:nvGrpSpPr>
      <p:grpSpPr>
        <a:xfrm>
          <a:off x="0" y="0"/>
          <a:ext cx="0" cy="0"/>
          <a:chOff x="0" y="0"/>
          <a:chExt cx="0" cy="0"/>
        </a:xfrm>
      </p:grpSpPr>
      <p:sp>
        <p:nvSpPr>
          <p:cNvPr id="3" name="Podnadpis 2"/>
          <p:cNvSpPr>
            <a:spLocks noGrp="1"/>
          </p:cNvSpPr>
          <p:nvPr>
            <p:ph type="subTitle" idx="4294967295"/>
          </p:nvPr>
        </p:nvSpPr>
        <p:spPr>
          <a:xfrm>
            <a:off x="2987824" y="5949280"/>
            <a:ext cx="4784576" cy="432048"/>
          </a:xfrm>
        </p:spPr>
        <p:txBody>
          <a:bodyPr>
            <a:noAutofit/>
          </a:bodyPr>
          <a:lstStyle/>
          <a:p>
            <a:pPr marL="0" indent="0" algn="l">
              <a:buNone/>
            </a:pPr>
            <a:r>
              <a:rPr lang="cs-CZ" sz="700" dirty="0" smtClean="0"/>
              <a:t>Ministerstvo školství, mládeže a tělovýchovy</a:t>
            </a:r>
          </a:p>
          <a:p>
            <a:pPr marL="0" indent="0" algn="l">
              <a:buNone/>
            </a:pPr>
            <a:r>
              <a:rPr lang="cs-CZ" sz="700" dirty="0" smtClean="0"/>
              <a:t>Karmelitská 7, 118 12 Praha 1 • tel.: +420 234 812 163</a:t>
            </a:r>
          </a:p>
          <a:p>
            <a:pPr marL="0" indent="0" algn="l">
              <a:buNone/>
            </a:pPr>
            <a:r>
              <a:rPr lang="cs-CZ" sz="700" dirty="0" smtClean="0"/>
              <a:t>msmt@msmt.cz • www.msmt.cz</a:t>
            </a:r>
            <a:endParaRPr lang="cs-CZ" sz="700" dirty="0"/>
          </a:p>
        </p:txBody>
      </p:sp>
      <p:sp>
        <p:nvSpPr>
          <p:cNvPr id="6" name="TextovéPole 5"/>
          <p:cNvSpPr txBox="1"/>
          <p:nvPr/>
        </p:nvSpPr>
        <p:spPr>
          <a:xfrm>
            <a:off x="2930801" y="3284984"/>
            <a:ext cx="6213199" cy="2677656"/>
          </a:xfrm>
          <a:prstGeom prst="rect">
            <a:avLst/>
          </a:prstGeom>
          <a:noFill/>
        </p:spPr>
        <p:txBody>
          <a:bodyPr wrap="square" rtlCol="0">
            <a:spAutoFit/>
          </a:bodyPr>
          <a:lstStyle/>
          <a:p>
            <a:r>
              <a:rPr lang="cs-CZ" sz="2400" b="1" dirty="0" smtClean="0"/>
              <a:t>Zaměstnanost </a:t>
            </a:r>
            <a:r>
              <a:rPr lang="cs-CZ" sz="2400" b="1" dirty="0"/>
              <a:t>mladé generace v chemickém </a:t>
            </a:r>
            <a:r>
              <a:rPr lang="cs-CZ" sz="2400" b="1" dirty="0" smtClean="0"/>
              <a:t>průmyslu</a:t>
            </a:r>
          </a:p>
          <a:p>
            <a:r>
              <a:rPr lang="cs-CZ" sz="2400" b="1" dirty="0" smtClean="0"/>
              <a:t>jako </a:t>
            </a:r>
            <a:r>
              <a:rPr lang="cs-CZ" sz="2400" b="1" dirty="0"/>
              <a:t>společný cíl sociálních partnerů</a:t>
            </a:r>
          </a:p>
          <a:p>
            <a:r>
              <a:rPr lang="cs-CZ" sz="2400" b="1" dirty="0"/>
              <a:t>Národní technické muzeum</a:t>
            </a:r>
          </a:p>
          <a:p>
            <a:r>
              <a:rPr lang="cs-CZ" sz="2400" b="1" dirty="0" smtClean="0"/>
              <a:t>21</a:t>
            </a:r>
            <a:r>
              <a:rPr lang="cs-CZ" sz="2400" b="1" dirty="0"/>
              <a:t>. září </a:t>
            </a:r>
            <a:r>
              <a:rPr lang="cs-CZ" sz="2400" b="1" dirty="0" smtClean="0"/>
              <a:t>2017</a:t>
            </a:r>
          </a:p>
          <a:p>
            <a:r>
              <a:rPr lang="cs-CZ" sz="2400" b="1" dirty="0"/>
              <a:t>Technické vzdělávání – základ inovativního průmyslu ČR</a:t>
            </a:r>
          </a:p>
        </p:txBody>
      </p:sp>
    </p:spTree>
    <p:extLst>
      <p:ext uri="{BB962C8B-B14F-4D97-AF65-F5344CB8AC3E}">
        <p14:creationId xmlns:p14="http://schemas.microsoft.com/office/powerpoint/2010/main" val="94035898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3" cstate="print"/>
          <a:srcRect/>
          <a:stretch>
            <a:fillRect/>
          </a:stretch>
        </p:blipFill>
        <p:spPr bwMode="auto">
          <a:xfrm>
            <a:off x="1116013" y="2002991"/>
            <a:ext cx="7570787" cy="4149006"/>
          </a:xfrm>
          <a:prstGeom prst="rect">
            <a:avLst/>
          </a:prstGeom>
          <a:noFill/>
          <a:ln w="9525">
            <a:noFill/>
            <a:miter lim="800000"/>
            <a:headEnd/>
            <a:tailEnd/>
          </a:ln>
        </p:spPr>
      </p:pic>
      <p:sp>
        <p:nvSpPr>
          <p:cNvPr id="4" name="Obdélník 3"/>
          <p:cNvSpPr/>
          <p:nvPr/>
        </p:nvSpPr>
        <p:spPr>
          <a:xfrm>
            <a:off x="1187624" y="1268760"/>
            <a:ext cx="7416824" cy="461665"/>
          </a:xfrm>
          <a:prstGeom prst="rect">
            <a:avLst/>
          </a:prstGeom>
        </p:spPr>
        <p:txBody>
          <a:bodyPr wrap="square">
            <a:spAutoFit/>
          </a:bodyPr>
          <a:lstStyle/>
          <a:p>
            <a:r>
              <a:rPr lang="cs-CZ" sz="2400" b="1" dirty="0" smtClean="0">
                <a:solidFill>
                  <a:schemeClr val="tx2"/>
                </a:solidFill>
              </a:rPr>
              <a:t>http://pospolu.</a:t>
            </a:r>
            <a:r>
              <a:rPr lang="cs-CZ" sz="2400" b="1" dirty="0" err="1" smtClean="0">
                <a:solidFill>
                  <a:schemeClr val="tx2"/>
                </a:solidFill>
              </a:rPr>
              <a:t>rvp.cz</a:t>
            </a:r>
            <a:r>
              <a:rPr lang="cs-CZ" sz="2400" b="1" dirty="0" smtClean="0">
                <a:solidFill>
                  <a:schemeClr val="tx2"/>
                </a:solidFill>
              </a:rPr>
              <a:t>/</a:t>
            </a:r>
            <a:r>
              <a:rPr lang="cs-CZ" sz="2400" b="1" dirty="0" err="1" smtClean="0">
                <a:solidFill>
                  <a:schemeClr val="tx2"/>
                </a:solidFill>
              </a:rPr>
              <a:t>pruvodce</a:t>
            </a:r>
            <a:r>
              <a:rPr lang="cs-CZ" sz="2400" b="1" dirty="0" smtClean="0">
                <a:solidFill>
                  <a:schemeClr val="tx2"/>
                </a:solidFill>
              </a:rPr>
              <a:t>-</a:t>
            </a:r>
            <a:r>
              <a:rPr lang="cs-CZ" sz="2400" b="1" dirty="0" err="1" smtClean="0">
                <a:solidFill>
                  <a:schemeClr val="tx2"/>
                </a:solidFill>
              </a:rPr>
              <a:t>zamestnavatele</a:t>
            </a:r>
            <a:endParaRPr lang="cs-CZ" sz="2400" b="1" dirty="0">
              <a:solidFill>
                <a:schemeClr val="tx2"/>
              </a:solidFill>
            </a:endParaRPr>
          </a:p>
        </p:txBody>
      </p:sp>
      <p:sp>
        <p:nvSpPr>
          <p:cNvPr id="5" name="Elipsa 4"/>
          <p:cNvSpPr/>
          <p:nvPr/>
        </p:nvSpPr>
        <p:spPr>
          <a:xfrm>
            <a:off x="4355976" y="4797152"/>
            <a:ext cx="4536504" cy="158417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6228590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Zástupný symbol pro obsah 2"/>
          <p:cNvPicPr>
            <a:picLocks noGrp="1"/>
          </p:cNvPicPr>
          <p:nvPr>
            <p:ph idx="1"/>
          </p:nvPr>
        </p:nvPicPr>
        <p:blipFill rotWithShape="1">
          <a:blip r:embed="rId3"/>
          <a:srcRect l="48033" t="21646" r="36093" b="30614"/>
          <a:stretch/>
        </p:blipFill>
        <p:spPr bwMode="auto">
          <a:xfrm>
            <a:off x="1115616" y="1844824"/>
            <a:ext cx="2448272" cy="4824536"/>
          </a:xfrm>
          <a:prstGeom prst="rect">
            <a:avLst/>
          </a:prstGeom>
          <a:ln>
            <a:noFill/>
          </a:ln>
          <a:extLst>
            <a:ext uri="{53640926-AAD7-44D8-BBD7-CCE9431645EC}">
              <a14:shadowObscured xmlns:a14="http://schemas.microsoft.com/office/drawing/2010/main"/>
            </a:ext>
          </a:extLst>
        </p:spPr>
      </p:pic>
      <p:sp>
        <p:nvSpPr>
          <p:cNvPr id="4" name="TextovéPole 3"/>
          <p:cNvSpPr txBox="1"/>
          <p:nvPr/>
        </p:nvSpPr>
        <p:spPr>
          <a:xfrm>
            <a:off x="3779912" y="1916832"/>
            <a:ext cx="4752528" cy="4431983"/>
          </a:xfrm>
          <a:prstGeom prst="rect">
            <a:avLst/>
          </a:prstGeom>
          <a:noFill/>
        </p:spPr>
        <p:txBody>
          <a:bodyPr wrap="square" rtlCol="0">
            <a:spAutoFit/>
          </a:bodyPr>
          <a:lstStyle/>
          <a:p>
            <a:pPr algn="just"/>
            <a:r>
              <a:rPr lang="cs-CZ" b="1" dirty="0"/>
              <a:t>Přínosy Evropského rámce kvalifikací:</a:t>
            </a:r>
            <a:endParaRPr lang="cs-CZ" dirty="0"/>
          </a:p>
          <a:p>
            <a:pPr marL="285750" indent="-285750" algn="just">
              <a:buFont typeface="Arial" panose="020B0604020202020204" pitchFamily="34" charset="0"/>
              <a:buChar char="•"/>
            </a:pPr>
            <a:r>
              <a:rPr lang="cs-CZ" sz="1600" dirty="0"/>
              <a:t>usnadňuje studijní a pracovní mobilitu,</a:t>
            </a:r>
          </a:p>
          <a:p>
            <a:pPr marL="285750" indent="-285750" algn="just">
              <a:buFont typeface="Arial" panose="020B0604020202020204" pitchFamily="34" charset="0"/>
              <a:buChar char="•"/>
            </a:pPr>
            <a:r>
              <a:rPr lang="cs-CZ" sz="1600" dirty="0"/>
              <a:t>podporuje celoživotní učení a prostupnost vzdělávání,</a:t>
            </a:r>
          </a:p>
          <a:p>
            <a:pPr marL="285750" indent="-285750" algn="just">
              <a:buFont typeface="Arial" panose="020B0604020202020204" pitchFamily="34" charset="0"/>
              <a:buChar char="•"/>
            </a:pPr>
            <a:r>
              <a:rPr lang="cs-CZ" sz="1600" dirty="0"/>
              <a:t>pomáhá orientaci v úrovních kvalifikací napříč </a:t>
            </a:r>
            <a:r>
              <a:rPr lang="cs-CZ" sz="1600" dirty="0" smtClean="0"/>
              <a:t>Evropou</a:t>
            </a:r>
          </a:p>
          <a:p>
            <a:pPr marL="285750" indent="-285750" algn="just">
              <a:buFont typeface="Arial" panose="020B0604020202020204" pitchFamily="34" charset="0"/>
              <a:buChar char="•"/>
            </a:pPr>
            <a:endParaRPr lang="cs-CZ" dirty="0" smtClean="0"/>
          </a:p>
          <a:p>
            <a:pPr algn="just"/>
            <a:r>
              <a:rPr lang="cs-CZ" b="1" dirty="0" smtClean="0"/>
              <a:t>Definice </a:t>
            </a:r>
            <a:r>
              <a:rPr lang="cs-CZ" b="1" dirty="0"/>
              <a:t>kvalifikace:</a:t>
            </a:r>
            <a:r>
              <a:rPr lang="cs-CZ" dirty="0"/>
              <a:t> </a:t>
            </a:r>
            <a:endParaRPr lang="cs-CZ" dirty="0" smtClean="0"/>
          </a:p>
          <a:p>
            <a:pPr marL="285750" indent="-285750" algn="just">
              <a:buFont typeface="Arial" panose="020B0604020202020204" pitchFamily="34" charset="0"/>
              <a:buChar char="•"/>
            </a:pPr>
            <a:r>
              <a:rPr lang="cs-CZ" sz="1600" dirty="0" smtClean="0"/>
              <a:t>Kvalifikací </a:t>
            </a:r>
            <a:r>
              <a:rPr lang="cs-CZ" sz="1600" dirty="0"/>
              <a:t>se v kontextu EQF rozumí formální výsledek hodnocení, jež člověk získá po dosažení výsledků učení podle daných standardů. Jedná se tedy o potvrzení (např. diplom, certifikát, osvědčení, vysvědčení apod.), že absolvent úspěšným složením zkoušky prokázal, že má požadované znalosti, dovednosti a kompetence</a:t>
            </a:r>
            <a:endParaRPr lang="cs-CZ" sz="1600" dirty="0" smtClean="0"/>
          </a:p>
          <a:p>
            <a:pPr marL="285750" indent="-285750" algn="just">
              <a:buFont typeface="Arial" panose="020B0604020202020204" pitchFamily="34" charset="0"/>
              <a:buChar char="•"/>
            </a:pPr>
            <a:endParaRPr lang="cs-CZ" dirty="0"/>
          </a:p>
          <a:p>
            <a:pPr algn="just"/>
            <a:r>
              <a:rPr lang="cs-CZ" dirty="0">
                <a:hlinkClick r:id="rId4"/>
              </a:rPr>
              <a:t>http://</a:t>
            </a:r>
            <a:r>
              <a:rPr lang="cs-CZ" dirty="0" smtClean="0">
                <a:hlinkClick r:id="rId4"/>
              </a:rPr>
              <a:t>www.nuv.cz/eqf</a:t>
            </a:r>
            <a:endParaRPr lang="cs-CZ" dirty="0" smtClean="0"/>
          </a:p>
        </p:txBody>
      </p:sp>
      <p:sp>
        <p:nvSpPr>
          <p:cNvPr id="5" name="Zástupný symbol pro obsah 1"/>
          <p:cNvSpPr txBox="1">
            <a:spLocks/>
          </p:cNvSpPr>
          <p:nvPr/>
        </p:nvSpPr>
        <p:spPr>
          <a:xfrm>
            <a:off x="961256" y="1412776"/>
            <a:ext cx="7571184" cy="432048"/>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2000" b="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500" b="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cs-CZ" sz="2400" b="1" dirty="0">
                <a:solidFill>
                  <a:srgbClr val="418E96"/>
                </a:solidFill>
              </a:rPr>
              <a:t>Evropský rámec kvalifikací (</a:t>
            </a:r>
            <a:r>
              <a:rPr lang="cs-CZ" sz="2400" b="1" dirty="0" err="1">
                <a:solidFill>
                  <a:srgbClr val="418E96"/>
                </a:solidFill>
              </a:rPr>
              <a:t>European</a:t>
            </a:r>
            <a:r>
              <a:rPr lang="cs-CZ" sz="2400" b="1" dirty="0">
                <a:solidFill>
                  <a:srgbClr val="418E96"/>
                </a:solidFill>
              </a:rPr>
              <a:t> </a:t>
            </a:r>
            <a:r>
              <a:rPr lang="cs-CZ" sz="2400" b="1" dirty="0" err="1">
                <a:solidFill>
                  <a:srgbClr val="418E96"/>
                </a:solidFill>
              </a:rPr>
              <a:t>Qualifications</a:t>
            </a:r>
            <a:r>
              <a:rPr lang="cs-CZ" sz="2400" b="1" dirty="0">
                <a:solidFill>
                  <a:srgbClr val="418E96"/>
                </a:solidFill>
              </a:rPr>
              <a:t> Framework - EQF)</a:t>
            </a:r>
            <a:endParaRPr lang="cs-CZ" sz="2400" b="1" dirty="0" smtClean="0">
              <a:solidFill>
                <a:srgbClr val="418E96"/>
              </a:solidFill>
            </a:endParaRPr>
          </a:p>
        </p:txBody>
      </p:sp>
    </p:spTree>
    <p:extLst>
      <p:ext uri="{BB962C8B-B14F-4D97-AF65-F5344CB8AC3E}">
        <p14:creationId xmlns:p14="http://schemas.microsoft.com/office/powerpoint/2010/main" val="64105008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115616" y="1268760"/>
            <a:ext cx="7571184" cy="432048"/>
          </a:xfrm>
        </p:spPr>
        <p:txBody>
          <a:bodyPr>
            <a:normAutofit lnSpcReduction="10000"/>
          </a:bodyPr>
          <a:lstStyle/>
          <a:p>
            <a:pPr marL="0" indent="0" algn="ctr">
              <a:buNone/>
            </a:pPr>
            <a:r>
              <a:rPr lang="cs-CZ" sz="2400" b="1" dirty="0" smtClean="0">
                <a:solidFill>
                  <a:srgbClr val="418E96"/>
                </a:solidFill>
              </a:rPr>
              <a:t>Metodická podpora</a:t>
            </a:r>
          </a:p>
        </p:txBody>
      </p:sp>
      <p:sp>
        <p:nvSpPr>
          <p:cNvPr id="5" name="Zástupný symbol pro obsah 2"/>
          <p:cNvSpPr txBox="1">
            <a:spLocks/>
          </p:cNvSpPr>
          <p:nvPr/>
        </p:nvSpPr>
        <p:spPr>
          <a:xfrm>
            <a:off x="1115616" y="1628800"/>
            <a:ext cx="7560840" cy="4968552"/>
          </a:xfrm>
          <a:prstGeom prst="rect">
            <a:avLst/>
          </a:prstGeom>
        </p:spPr>
        <p:txBody>
          <a:bodyPr vert="horz" lIns="91440" tIns="45720" rIns="91440" bIns="45720" rtlCol="0">
            <a:normAutofit/>
          </a:bodyPr>
          <a:lstStyle/>
          <a:p>
            <a:pPr marL="342900" indent="-342900" algn="just">
              <a:spcBef>
                <a:spcPts val="300"/>
              </a:spcBef>
              <a:spcAft>
                <a:spcPts val="300"/>
              </a:spcAft>
            </a:pPr>
            <a:r>
              <a:rPr lang="cs-CZ" b="1" dirty="0" smtClean="0">
                <a:latin typeface="Calibri" panose="020F0502020204030204" pitchFamily="34" charset="0"/>
              </a:rPr>
              <a:t>Daňové úlevy pro zaměstnavatele</a:t>
            </a:r>
          </a:p>
          <a:p>
            <a:pPr marL="342900" indent="-342900" algn="just">
              <a:spcBef>
                <a:spcPts val="300"/>
              </a:spcBef>
              <a:spcAft>
                <a:spcPts val="300"/>
              </a:spcAft>
              <a:buFontTx/>
              <a:buChar char="-"/>
            </a:pPr>
            <a:r>
              <a:rPr lang="cs-CZ" sz="1600" dirty="0" smtClean="0"/>
              <a:t>„Informace Ministerstva financí, Ministerstva školství, mládeže </a:t>
            </a:r>
            <a:br>
              <a:rPr lang="cs-CZ" sz="1600" dirty="0" smtClean="0"/>
            </a:br>
            <a:r>
              <a:rPr lang="cs-CZ" sz="1600" dirty="0" smtClean="0"/>
              <a:t>a tělovýchovy a Ministerstva průmyslu a obchodu k uplatňování odpočtu na podporu odborného vzdělávání od základu daně z příjmů podle zákona č. 586/1992 Sb., o daních z příjmů, ve znění pozdějších předpisů“.</a:t>
            </a:r>
          </a:p>
          <a:p>
            <a:pPr marL="342900" indent="-342900" algn="just">
              <a:spcBef>
                <a:spcPts val="300"/>
              </a:spcBef>
              <a:spcAft>
                <a:spcPts val="300"/>
              </a:spcAft>
              <a:buFontTx/>
              <a:buChar char="-"/>
            </a:pPr>
            <a:r>
              <a:rPr lang="cs-CZ" sz="1600" dirty="0" smtClean="0">
                <a:latin typeface="Calibri" panose="020F0502020204030204" pitchFamily="34" charset="0"/>
                <a:hlinkClick r:id="rId3"/>
              </a:rPr>
              <a:t>http://www.</a:t>
            </a:r>
            <a:r>
              <a:rPr lang="cs-CZ" sz="1600" dirty="0" err="1" smtClean="0">
                <a:latin typeface="Calibri" panose="020F0502020204030204" pitchFamily="34" charset="0"/>
                <a:hlinkClick r:id="rId3"/>
              </a:rPr>
              <a:t>msmt.cz</a:t>
            </a:r>
            <a:r>
              <a:rPr lang="cs-CZ" sz="1600" dirty="0" smtClean="0">
                <a:latin typeface="Calibri" panose="020F0502020204030204" pitchFamily="34" charset="0"/>
                <a:hlinkClick r:id="rId3"/>
              </a:rPr>
              <a:t>/</a:t>
            </a:r>
            <a:r>
              <a:rPr lang="cs-CZ" sz="1600" dirty="0" err="1" smtClean="0">
                <a:latin typeface="Calibri" panose="020F0502020204030204" pitchFamily="34" charset="0"/>
                <a:hlinkClick r:id="rId3"/>
              </a:rPr>
              <a:t>vzdelavani</a:t>
            </a:r>
            <a:r>
              <a:rPr lang="cs-CZ" sz="1600" dirty="0" smtClean="0">
                <a:latin typeface="Calibri" panose="020F0502020204030204" pitchFamily="34" charset="0"/>
                <a:hlinkClick r:id="rId3"/>
              </a:rPr>
              <a:t>/</a:t>
            </a:r>
            <a:r>
              <a:rPr lang="cs-CZ" sz="1600" dirty="0" err="1" smtClean="0">
                <a:latin typeface="Calibri" panose="020F0502020204030204" pitchFamily="34" charset="0"/>
                <a:hlinkClick r:id="rId3"/>
              </a:rPr>
              <a:t>stredni</a:t>
            </a:r>
            <a:r>
              <a:rPr lang="cs-CZ" sz="1600" dirty="0" smtClean="0">
                <a:latin typeface="Calibri" panose="020F0502020204030204" pitchFamily="34" charset="0"/>
                <a:hlinkClick r:id="rId3"/>
              </a:rPr>
              <a:t>-</a:t>
            </a:r>
            <a:r>
              <a:rPr lang="cs-CZ" sz="1600" dirty="0" err="1" smtClean="0">
                <a:latin typeface="Calibri" panose="020F0502020204030204" pitchFamily="34" charset="0"/>
                <a:hlinkClick r:id="rId3"/>
              </a:rPr>
              <a:t>vzdelavani</a:t>
            </a:r>
            <a:r>
              <a:rPr lang="cs-CZ" sz="1600" dirty="0" smtClean="0">
                <a:latin typeface="Calibri" panose="020F0502020204030204" pitchFamily="34" charset="0"/>
                <a:hlinkClick r:id="rId3"/>
              </a:rPr>
              <a:t>/informace-k-</a:t>
            </a:r>
            <a:r>
              <a:rPr lang="cs-CZ" sz="1600" dirty="0" err="1" smtClean="0">
                <a:latin typeface="Calibri" panose="020F0502020204030204" pitchFamily="34" charset="0"/>
                <a:hlinkClick r:id="rId3"/>
              </a:rPr>
              <a:t>uplatnovani</a:t>
            </a:r>
            <a:r>
              <a:rPr lang="cs-CZ" sz="1600" dirty="0" smtClean="0">
                <a:latin typeface="Calibri" panose="020F0502020204030204" pitchFamily="34" charset="0"/>
                <a:hlinkClick r:id="rId3"/>
              </a:rPr>
              <a:t>-</a:t>
            </a:r>
            <a:r>
              <a:rPr lang="cs-CZ" sz="1600" dirty="0" err="1" smtClean="0">
                <a:latin typeface="Calibri" panose="020F0502020204030204" pitchFamily="34" charset="0"/>
                <a:hlinkClick r:id="rId3"/>
              </a:rPr>
              <a:t>odpoctu</a:t>
            </a:r>
            <a:r>
              <a:rPr lang="cs-CZ" sz="1600" dirty="0" smtClean="0">
                <a:latin typeface="Calibri" panose="020F0502020204030204" pitchFamily="34" charset="0"/>
                <a:hlinkClick r:id="rId3"/>
              </a:rPr>
              <a:t>-na-podporu-</a:t>
            </a:r>
            <a:r>
              <a:rPr lang="cs-CZ" sz="1600" dirty="0" err="1" smtClean="0">
                <a:latin typeface="Calibri" panose="020F0502020204030204" pitchFamily="34" charset="0"/>
                <a:hlinkClick r:id="rId3"/>
              </a:rPr>
              <a:t>odborneho</a:t>
            </a:r>
            <a:endParaRPr lang="cs-CZ" sz="1600" dirty="0" smtClean="0">
              <a:latin typeface="Calibri" panose="020F0502020204030204" pitchFamily="34" charset="0"/>
            </a:endParaRPr>
          </a:p>
          <a:p>
            <a:pPr marL="342900" indent="-342900" algn="just">
              <a:spcBef>
                <a:spcPts val="300"/>
              </a:spcBef>
              <a:spcAft>
                <a:spcPts val="300"/>
              </a:spcAft>
            </a:pPr>
            <a:r>
              <a:rPr lang="cs-CZ" b="1" dirty="0" smtClean="0">
                <a:latin typeface="Calibri" panose="020F0502020204030204" pitchFamily="34" charset="0"/>
              </a:rPr>
              <a:t>Smlouva mezi firmou a žákem</a:t>
            </a:r>
          </a:p>
          <a:p>
            <a:pPr marL="342900" indent="-342900" algn="just">
              <a:spcBef>
                <a:spcPts val="300"/>
              </a:spcBef>
              <a:spcAft>
                <a:spcPts val="300"/>
              </a:spcAft>
              <a:buFontTx/>
              <a:buChar char="-"/>
            </a:pPr>
            <a:r>
              <a:rPr lang="cs-CZ" sz="1600" dirty="0" smtClean="0"/>
              <a:t>„Doporučení k zabezpečení jednotného postupu při uzavírání smluvního vztahu mezi zaměstnavatelem a žákem střední školy nebo studentem VOŠ, kteří se připravují pro potřeby konkrétního zaměstnavatele.“</a:t>
            </a:r>
          </a:p>
          <a:p>
            <a:pPr marL="342900" indent="-342900" algn="just">
              <a:spcBef>
                <a:spcPts val="300"/>
              </a:spcBef>
              <a:spcAft>
                <a:spcPts val="300"/>
              </a:spcAft>
              <a:buFontTx/>
              <a:buChar char="-"/>
            </a:pPr>
            <a:r>
              <a:rPr lang="cs-CZ" sz="1600" dirty="0" smtClean="0">
                <a:hlinkClick r:id="rId4"/>
              </a:rPr>
              <a:t>http://www.</a:t>
            </a:r>
            <a:r>
              <a:rPr lang="cs-CZ" sz="1600" dirty="0" err="1" smtClean="0">
                <a:hlinkClick r:id="rId4"/>
              </a:rPr>
              <a:t>msmt.cz</a:t>
            </a:r>
            <a:r>
              <a:rPr lang="cs-CZ" sz="1600" dirty="0" smtClean="0">
                <a:hlinkClick r:id="rId4"/>
              </a:rPr>
              <a:t>/ministerstvo/</a:t>
            </a:r>
            <a:r>
              <a:rPr lang="cs-CZ" sz="1600" dirty="0" err="1" smtClean="0">
                <a:hlinkClick r:id="rId4"/>
              </a:rPr>
              <a:t>novinar</a:t>
            </a:r>
            <a:r>
              <a:rPr lang="cs-CZ" sz="1600" dirty="0" smtClean="0">
                <a:hlinkClick r:id="rId4"/>
              </a:rPr>
              <a:t>/</a:t>
            </a:r>
            <a:r>
              <a:rPr lang="cs-CZ" sz="1600" dirty="0" err="1" smtClean="0">
                <a:hlinkClick r:id="rId4"/>
              </a:rPr>
              <a:t>msmt</a:t>
            </a:r>
            <a:r>
              <a:rPr lang="cs-CZ" sz="1600" dirty="0" smtClean="0">
                <a:hlinkClick r:id="rId4"/>
              </a:rPr>
              <a:t>-</a:t>
            </a:r>
            <a:r>
              <a:rPr lang="cs-CZ" sz="1600" dirty="0" err="1" smtClean="0">
                <a:hlinkClick r:id="rId4"/>
              </a:rPr>
              <a:t>pripravilo</a:t>
            </a:r>
            <a:r>
              <a:rPr lang="cs-CZ" sz="1600" dirty="0" smtClean="0">
                <a:hlinkClick r:id="rId4"/>
              </a:rPr>
              <a:t>-</a:t>
            </a:r>
            <a:r>
              <a:rPr lang="cs-CZ" sz="1600" dirty="0" err="1" smtClean="0">
                <a:hlinkClick r:id="rId4"/>
              </a:rPr>
              <a:t>doporuceni</a:t>
            </a:r>
            <a:r>
              <a:rPr lang="cs-CZ" sz="1600" dirty="0" smtClean="0">
                <a:hlinkClick r:id="rId4"/>
              </a:rPr>
              <a:t>-k-</a:t>
            </a:r>
            <a:r>
              <a:rPr lang="cs-CZ" sz="1600" dirty="0" err="1" smtClean="0">
                <a:hlinkClick r:id="rId4"/>
              </a:rPr>
              <a:t>smluvnim</a:t>
            </a:r>
            <a:r>
              <a:rPr lang="cs-CZ" sz="1600" dirty="0" smtClean="0">
                <a:hlinkClick r:id="rId4"/>
              </a:rPr>
              <a:t>-</a:t>
            </a:r>
            <a:r>
              <a:rPr lang="cs-CZ" sz="1600" dirty="0" err="1" smtClean="0">
                <a:hlinkClick r:id="rId4"/>
              </a:rPr>
              <a:t>vztahum</a:t>
            </a:r>
            <a:r>
              <a:rPr lang="cs-CZ" sz="1600" dirty="0" smtClean="0">
                <a:hlinkClick r:id="rId4"/>
              </a:rPr>
              <a:t>-mezi-</a:t>
            </a:r>
            <a:r>
              <a:rPr lang="cs-CZ" sz="1600" dirty="0" err="1" smtClean="0">
                <a:hlinkClick r:id="rId4"/>
              </a:rPr>
              <a:t>zakem</a:t>
            </a:r>
            <a:r>
              <a:rPr lang="cs-CZ" sz="1600" dirty="0" smtClean="0">
                <a:hlinkClick r:id="rId4"/>
              </a:rPr>
              <a:t>-a</a:t>
            </a:r>
            <a:endParaRPr lang="cs-CZ" sz="1600" dirty="0" smtClean="0"/>
          </a:p>
          <a:p>
            <a:pPr marL="342900" indent="-342900" algn="just">
              <a:spcBef>
                <a:spcPts val="300"/>
              </a:spcBef>
              <a:spcAft>
                <a:spcPts val="300"/>
              </a:spcAft>
            </a:pPr>
            <a:r>
              <a:rPr lang="cs-CZ" sz="1600" b="1" dirty="0" smtClean="0">
                <a:latin typeface="Calibri" panose="020F0502020204030204" pitchFamily="34" charset="0"/>
              </a:rPr>
              <a:t>Smlouva mezi školou a firmou</a:t>
            </a:r>
            <a:endParaRPr lang="cs-CZ" sz="1600" b="1" dirty="0" smtClean="0">
              <a:solidFill>
                <a:srgbClr val="FF0000"/>
              </a:solidFill>
              <a:latin typeface="Calibri" panose="020F0502020204030204" pitchFamily="34" charset="0"/>
            </a:endParaRPr>
          </a:p>
          <a:p>
            <a:pPr marL="342900" indent="-342900" algn="just">
              <a:spcBef>
                <a:spcPts val="300"/>
              </a:spcBef>
              <a:spcAft>
                <a:spcPts val="300"/>
              </a:spcAft>
              <a:buFontTx/>
              <a:buChar char="-"/>
            </a:pPr>
            <a:r>
              <a:rPr lang="cs-CZ" sz="1600" dirty="0" smtClean="0"/>
              <a:t>„Metodické doporučení k zabezpečení jednotného postupu při uzavírání smluvního vztahu mezi zaměstnavatelem a školou.“</a:t>
            </a:r>
            <a:endParaRPr lang="cs-CZ" sz="1600" dirty="0" smtClean="0">
              <a:hlinkClick r:id="rId4"/>
            </a:endParaRPr>
          </a:p>
          <a:p>
            <a:pPr marL="342900" indent="-342900" algn="just">
              <a:spcBef>
                <a:spcPts val="300"/>
              </a:spcBef>
              <a:spcAft>
                <a:spcPts val="300"/>
              </a:spcAft>
              <a:buFontTx/>
              <a:buChar char="-"/>
            </a:pPr>
            <a:r>
              <a:rPr lang="cs-CZ" sz="1600" dirty="0" smtClean="0">
                <a:hlinkClick r:id="rId5"/>
              </a:rPr>
              <a:t>http://www.msmt.cz/</a:t>
            </a:r>
            <a:r>
              <a:rPr lang="cs-CZ" sz="1600" dirty="0" smtClean="0"/>
              <a:t> </a:t>
            </a:r>
          </a:p>
          <a:p>
            <a:pPr marL="342900" indent="-342900" algn="just">
              <a:spcBef>
                <a:spcPts val="300"/>
              </a:spcBef>
              <a:spcAft>
                <a:spcPts val="300"/>
              </a:spcAft>
            </a:pPr>
            <a:endParaRPr lang="cs-CZ" sz="1600" dirty="0" smtClean="0"/>
          </a:p>
          <a:p>
            <a:pPr marL="342900" indent="-342900" algn="just">
              <a:spcBef>
                <a:spcPts val="300"/>
              </a:spcBef>
              <a:spcAft>
                <a:spcPts val="300"/>
              </a:spcAft>
            </a:pPr>
            <a:endParaRPr lang="cs-CZ" sz="1600" dirty="0" smtClean="0"/>
          </a:p>
          <a:p>
            <a:pPr marL="342900" indent="-342900" algn="just">
              <a:spcBef>
                <a:spcPts val="300"/>
              </a:spcBef>
              <a:spcAft>
                <a:spcPts val="300"/>
              </a:spcAft>
            </a:pPr>
            <a:endParaRPr lang="cs-CZ" dirty="0" smtClean="0"/>
          </a:p>
          <a:p>
            <a:pPr marL="342900" indent="-342900" algn="just">
              <a:spcBef>
                <a:spcPts val="300"/>
              </a:spcBef>
              <a:spcAft>
                <a:spcPts val="300"/>
              </a:spcAft>
            </a:pPr>
            <a:endParaRPr lang="cs-CZ" sz="2000" b="1" dirty="0" smtClean="0">
              <a:latin typeface="Calibri" panose="020F0502020204030204" pitchFamily="34" charset="0"/>
            </a:endParaRPr>
          </a:p>
          <a:p>
            <a:pPr marL="342900" indent="-342900" algn="just">
              <a:spcBef>
                <a:spcPts val="300"/>
              </a:spcBef>
              <a:spcAft>
                <a:spcPts val="300"/>
              </a:spcAft>
            </a:pPr>
            <a:endParaRPr lang="cs-CZ" sz="2000" b="1" dirty="0" smtClean="0">
              <a:latin typeface="Calibri" panose="020F0502020204030204" pitchFamily="34" charset="0"/>
            </a:endParaRPr>
          </a:p>
          <a:p>
            <a:pPr marL="342900" indent="-342900" algn="just">
              <a:spcBef>
                <a:spcPts val="300"/>
              </a:spcBef>
              <a:spcAft>
                <a:spcPts val="300"/>
              </a:spcAft>
            </a:pPr>
            <a:endParaRPr lang="cs-CZ" sz="2000" b="1" dirty="0" smtClean="0">
              <a:latin typeface="Calibri" panose="020F0502020204030204" pitchFamily="34" charset="0"/>
            </a:endParaRPr>
          </a:p>
          <a:p>
            <a:pPr marL="342900" indent="-342900" algn="just">
              <a:spcBef>
                <a:spcPts val="300"/>
              </a:spcBef>
              <a:spcAft>
                <a:spcPts val="300"/>
              </a:spcAft>
            </a:pPr>
            <a:endParaRPr lang="cs-CZ" sz="2000" dirty="0" smtClean="0">
              <a:latin typeface="Calibri" panose="020F0502020204030204" pitchFamily="34" charset="0"/>
            </a:endParaRPr>
          </a:p>
          <a:p>
            <a:pPr marL="342900" indent="-342900" algn="just">
              <a:spcBef>
                <a:spcPts val="300"/>
              </a:spcBef>
              <a:spcAft>
                <a:spcPts val="300"/>
              </a:spcAft>
            </a:pPr>
            <a:endParaRPr lang="cs-CZ" sz="2000" dirty="0" smtClean="0">
              <a:latin typeface="Calibri" panose="020F0502020204030204" pitchFamily="34" charset="0"/>
            </a:endParaRPr>
          </a:p>
          <a:p>
            <a:pPr marL="342900" indent="-342900" algn="just">
              <a:spcBef>
                <a:spcPts val="300"/>
              </a:spcBef>
              <a:spcAft>
                <a:spcPts val="300"/>
              </a:spcAft>
            </a:pPr>
            <a:endParaRPr lang="cs-CZ" sz="2000" dirty="0" smtClean="0">
              <a:latin typeface="Calibri" panose="020F0502020204030204" pitchFamily="34" charset="0"/>
            </a:endParaRPr>
          </a:p>
          <a:p>
            <a:pPr marL="342900" indent="-342900" algn="just">
              <a:spcBef>
                <a:spcPts val="300"/>
              </a:spcBef>
              <a:spcAft>
                <a:spcPts val="300"/>
              </a:spcAft>
            </a:pPr>
            <a:endParaRPr lang="cs-CZ" sz="2000" dirty="0" smtClean="0">
              <a:latin typeface="Calibri" panose="020F0502020204030204" pitchFamily="34" charset="0"/>
            </a:endParaRPr>
          </a:p>
          <a:p>
            <a:pPr marL="342900" indent="-342900" algn="just">
              <a:spcBef>
                <a:spcPts val="300"/>
              </a:spcBef>
              <a:spcAft>
                <a:spcPts val="300"/>
              </a:spcAft>
            </a:pPr>
            <a:endParaRPr lang="cs-CZ" sz="2000" dirty="0" smtClean="0">
              <a:latin typeface="Calibri" panose="020F0502020204030204" pitchFamily="34" charset="0"/>
            </a:endParaRPr>
          </a:p>
          <a:p>
            <a:pPr marL="342900" indent="-342900" algn="just">
              <a:spcBef>
                <a:spcPts val="300"/>
              </a:spcBef>
              <a:spcAft>
                <a:spcPts val="300"/>
              </a:spcAft>
            </a:pPr>
            <a:endParaRPr lang="cs-CZ" sz="2000" dirty="0" smtClean="0">
              <a:latin typeface="Calibri" panose="020F0502020204030204" pitchFamily="34" charset="0"/>
            </a:endParaRPr>
          </a:p>
        </p:txBody>
      </p:sp>
    </p:spTree>
    <p:extLst>
      <p:ext uri="{BB962C8B-B14F-4D97-AF65-F5344CB8AC3E}">
        <p14:creationId xmlns:p14="http://schemas.microsoft.com/office/powerpoint/2010/main" val="378552698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ovéPole 2"/>
          <p:cNvSpPr txBox="1"/>
          <p:nvPr/>
        </p:nvSpPr>
        <p:spPr>
          <a:xfrm>
            <a:off x="1043608" y="1628800"/>
            <a:ext cx="7272808" cy="4555093"/>
          </a:xfrm>
          <a:prstGeom prst="rect">
            <a:avLst/>
          </a:prstGeom>
          <a:noFill/>
        </p:spPr>
        <p:txBody>
          <a:bodyPr wrap="square" rtlCol="0">
            <a:spAutoFit/>
          </a:bodyPr>
          <a:lstStyle/>
          <a:p>
            <a:pPr algn="ctr">
              <a:lnSpc>
                <a:spcPct val="80000"/>
              </a:lnSpc>
              <a:spcBef>
                <a:spcPct val="20000"/>
              </a:spcBef>
              <a:spcAft>
                <a:spcPts val="1200"/>
              </a:spcAft>
            </a:pPr>
            <a:r>
              <a:rPr lang="cs-CZ" sz="2000" dirty="0">
                <a:ln w="0"/>
                <a:solidFill>
                  <a:schemeClr val="accent1"/>
                </a:solidFill>
                <a:effectLst>
                  <a:outerShdw blurRad="38100" dist="25400" dir="5400000" algn="ctr" rotWithShape="0">
                    <a:srgbClr val="6E747A">
                      <a:alpha val="43000"/>
                    </a:srgbClr>
                  </a:outerShdw>
                </a:effectLst>
              </a:rPr>
              <a:t>Dohoda o rozdělení odpovědnosti za jednotlivé oblastí počátečního odborného </a:t>
            </a:r>
            <a:r>
              <a:rPr lang="cs-CZ" sz="2000" dirty="0" smtClean="0">
                <a:ln w="0"/>
                <a:solidFill>
                  <a:schemeClr val="accent1"/>
                </a:solidFill>
                <a:effectLst>
                  <a:outerShdw blurRad="38100" dist="25400" dir="5400000" algn="ctr" rotWithShape="0">
                    <a:srgbClr val="6E747A">
                      <a:alpha val="43000"/>
                    </a:srgbClr>
                  </a:outerShdw>
                </a:effectLst>
              </a:rPr>
              <a:t>vzdělávání</a:t>
            </a:r>
          </a:p>
          <a:p>
            <a:pPr algn="ctr">
              <a:lnSpc>
                <a:spcPct val="80000"/>
              </a:lnSpc>
              <a:spcBef>
                <a:spcPct val="20000"/>
              </a:spcBef>
              <a:spcAft>
                <a:spcPts val="1200"/>
              </a:spcAft>
            </a:pPr>
            <a:endParaRPr lang="cs-CZ" sz="2000" dirty="0">
              <a:ln w="0"/>
              <a:solidFill>
                <a:schemeClr val="accent1"/>
              </a:solidFill>
              <a:effectLst>
                <a:outerShdw blurRad="38100" dist="25400" dir="5400000" algn="ctr" rotWithShape="0">
                  <a:srgbClr val="6E747A">
                    <a:alpha val="43000"/>
                  </a:srgbClr>
                </a:outerShdw>
              </a:effectLst>
            </a:endParaRPr>
          </a:p>
          <a:p>
            <a:pPr marL="342900" indent="-342900" algn="just">
              <a:buFont typeface="Arial" panose="020B0604020202020204" pitchFamily="34" charset="0"/>
              <a:buChar char="•"/>
            </a:pPr>
            <a:r>
              <a:rPr lang="cs-CZ" dirty="0" smtClean="0"/>
              <a:t>Ministerstvo školství, mládeže a tělovýchovy </a:t>
            </a:r>
            <a:r>
              <a:rPr lang="cs-CZ" dirty="0"/>
              <a:t>iniciovalo uzavření dohody mezi zástupci </a:t>
            </a:r>
            <a:r>
              <a:rPr lang="cs-CZ" dirty="0" smtClean="0"/>
              <a:t>zaměstnavatelů (Hospodářská komora  </a:t>
            </a:r>
            <a:r>
              <a:rPr lang="cs-CZ" dirty="0"/>
              <a:t>ČR, </a:t>
            </a:r>
            <a:r>
              <a:rPr lang="cs-CZ" dirty="0" smtClean="0"/>
              <a:t>Svaz průmysl </a:t>
            </a:r>
            <a:r>
              <a:rPr lang="cs-CZ" dirty="0"/>
              <a:t>ČR, Agrární </a:t>
            </a:r>
            <a:r>
              <a:rPr lang="cs-CZ" dirty="0" smtClean="0"/>
              <a:t>komora </a:t>
            </a:r>
            <a:r>
              <a:rPr lang="cs-CZ" dirty="0"/>
              <a:t>ČR a Konfederace zaměstnavatelských a podnikatelských </a:t>
            </a:r>
            <a:r>
              <a:rPr lang="cs-CZ" dirty="0" smtClean="0"/>
              <a:t>svazů)  </a:t>
            </a:r>
            <a:r>
              <a:rPr lang="cs-CZ" dirty="0"/>
              <a:t>dohodu o rozdělení odpovědnosti za jednotlivé oblastí počátečního odborného vzdělávání. </a:t>
            </a:r>
            <a:endParaRPr lang="cs-CZ" dirty="0" smtClean="0"/>
          </a:p>
          <a:p>
            <a:pPr algn="just"/>
            <a:endParaRPr lang="cs-CZ" dirty="0" smtClean="0"/>
          </a:p>
          <a:p>
            <a:pPr marL="342900" indent="-342900" algn="just">
              <a:buFont typeface="Arial" panose="020B0604020202020204" pitchFamily="34" charset="0"/>
              <a:buChar char="•"/>
            </a:pPr>
            <a:r>
              <a:rPr lang="cs-CZ" dirty="0" smtClean="0"/>
              <a:t>Výše </a:t>
            </a:r>
            <a:r>
              <a:rPr lang="cs-CZ" dirty="0"/>
              <a:t>uvedené komory, svaz a unie si rozdělily zodpovědnost  za jednotlivé skupiny oborů vzdělání, které jsou uvedeny v nařízení vlády č. 211/2010 Sb., o soustavě oborů v základním, středním a vyšším odborném vzdělávání, ve znění pozdějších </a:t>
            </a:r>
            <a:r>
              <a:rPr lang="cs-CZ" dirty="0" smtClean="0"/>
              <a:t>předpis</a:t>
            </a:r>
          </a:p>
          <a:p>
            <a:pPr algn="just"/>
            <a:endParaRPr lang="cs-CZ" dirty="0" smtClean="0"/>
          </a:p>
          <a:p>
            <a:pPr marL="342900" indent="-342900" algn="just">
              <a:lnSpc>
                <a:spcPct val="80000"/>
              </a:lnSpc>
              <a:spcBef>
                <a:spcPct val="20000"/>
              </a:spcBef>
              <a:spcAft>
                <a:spcPts val="1200"/>
              </a:spcAft>
              <a:buFont typeface="Arial" pitchFamily="34" charset="0"/>
              <a:buChar char="•"/>
            </a:pPr>
            <a:endParaRPr lang="cs-CZ" sz="2000" dirty="0" smtClean="0"/>
          </a:p>
        </p:txBody>
      </p:sp>
    </p:spTree>
    <p:extLst>
      <p:ext uri="{BB962C8B-B14F-4D97-AF65-F5344CB8AC3E}">
        <p14:creationId xmlns:p14="http://schemas.microsoft.com/office/powerpoint/2010/main" val="305206178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115616" y="1412776"/>
            <a:ext cx="7571184" cy="432048"/>
          </a:xfrm>
        </p:spPr>
        <p:txBody>
          <a:bodyPr>
            <a:normAutofit lnSpcReduction="10000"/>
          </a:bodyPr>
          <a:lstStyle/>
          <a:p>
            <a:pPr marL="0" indent="0" algn="ctr">
              <a:buNone/>
            </a:pPr>
            <a:r>
              <a:rPr lang="cs-CZ" sz="2400" b="1" dirty="0" smtClean="0">
                <a:solidFill>
                  <a:srgbClr val="418E96"/>
                </a:solidFill>
              </a:rPr>
              <a:t>Reforma financování</a:t>
            </a:r>
          </a:p>
        </p:txBody>
      </p:sp>
      <p:sp>
        <p:nvSpPr>
          <p:cNvPr id="5" name="Zástupný symbol pro obsah 2"/>
          <p:cNvSpPr txBox="1">
            <a:spLocks/>
          </p:cNvSpPr>
          <p:nvPr/>
        </p:nvSpPr>
        <p:spPr>
          <a:xfrm>
            <a:off x="1115616" y="1916832"/>
            <a:ext cx="7776864" cy="3456384"/>
          </a:xfrm>
          <a:prstGeom prst="rect">
            <a:avLst/>
          </a:prstGeom>
        </p:spPr>
        <p:txBody>
          <a:bodyPr vert="horz" lIns="91440" tIns="45720" rIns="91440" bIns="45720" rtlCol="0">
            <a:normAutofit/>
          </a:bodyPr>
          <a:lstStyle/>
          <a:p>
            <a:pPr marL="457200" indent="-457200" algn="just">
              <a:lnSpc>
                <a:spcPct val="110000"/>
              </a:lnSpc>
              <a:spcAft>
                <a:spcPts val="300"/>
              </a:spcAft>
              <a:buFontTx/>
              <a:buChar char="-"/>
            </a:pPr>
            <a:endParaRPr lang="cs-CZ" sz="2400" dirty="0" smtClean="0"/>
          </a:p>
          <a:p>
            <a:pPr marL="457200" indent="-457200" algn="just">
              <a:lnSpc>
                <a:spcPct val="110000"/>
              </a:lnSpc>
              <a:spcAft>
                <a:spcPts val="300"/>
              </a:spcAft>
              <a:buFontTx/>
              <a:buChar char="-"/>
            </a:pPr>
            <a:r>
              <a:rPr lang="cs-CZ" sz="2000" dirty="0" smtClean="0"/>
              <a:t>Reforma řeší objektivní rozdíly vzdělávacích soustav </a:t>
            </a:r>
            <a:br>
              <a:rPr lang="cs-CZ" sz="2000" dirty="0" smtClean="0"/>
            </a:br>
            <a:r>
              <a:rPr lang="cs-CZ" sz="2000" dirty="0" smtClean="0"/>
              <a:t>v jednotlivých krajích, odstraňuje rozdílné financování stejných oborů vzdělání, nerovnosti v odměňování zaměstnanců, negativní dopady snížení počtu žáků.</a:t>
            </a:r>
          </a:p>
          <a:p>
            <a:pPr marL="457200" indent="-457200" algn="just">
              <a:lnSpc>
                <a:spcPct val="110000"/>
              </a:lnSpc>
              <a:spcAft>
                <a:spcPts val="300"/>
              </a:spcAft>
              <a:buFontTx/>
              <a:buChar char="-"/>
            </a:pPr>
            <a:endParaRPr lang="cs-CZ" sz="2000" dirty="0" smtClean="0"/>
          </a:p>
          <a:p>
            <a:pPr marL="457200" indent="-457200" algn="just">
              <a:lnSpc>
                <a:spcPct val="110000"/>
              </a:lnSpc>
              <a:spcAft>
                <a:spcPts val="300"/>
              </a:spcAft>
              <a:buFontTx/>
              <a:buChar char="-"/>
            </a:pPr>
            <a:r>
              <a:rPr lang="cs-CZ" sz="2000" dirty="0" smtClean="0"/>
              <a:t>Významným způsobem eliminuje u středních škol nutnost přijímat co největší počet žáků bez ohledu na jejich studijní předpoklady v zájmu získání nezbytného objemu finančních prostředků pro svoji činnost.</a:t>
            </a:r>
          </a:p>
          <a:p>
            <a:pPr algn="just"/>
            <a:endParaRPr lang="cs-CZ" dirty="0" smtClean="0"/>
          </a:p>
          <a:p>
            <a:pPr marL="457200" lvl="0" indent="-457200" algn="just">
              <a:lnSpc>
                <a:spcPct val="110000"/>
              </a:lnSpc>
              <a:spcAft>
                <a:spcPts val="300"/>
              </a:spcAft>
            </a:pPr>
            <a:endParaRPr lang="cs-CZ" sz="1900" dirty="0" smtClean="0"/>
          </a:p>
          <a:p>
            <a:pPr marL="457200" lvl="0" indent="-457200" algn="just">
              <a:lnSpc>
                <a:spcPct val="110000"/>
              </a:lnSpc>
              <a:spcAft>
                <a:spcPts val="300"/>
              </a:spcAft>
            </a:pPr>
            <a:endParaRPr lang="cs-CZ" sz="1900" dirty="0" smtClean="0"/>
          </a:p>
          <a:p>
            <a:pPr marL="457200" lvl="0" indent="-457200" algn="just">
              <a:lnSpc>
                <a:spcPct val="110000"/>
              </a:lnSpc>
              <a:spcAft>
                <a:spcPts val="300"/>
              </a:spcAft>
            </a:pPr>
            <a:endParaRPr lang="cs-CZ" sz="1900" dirty="0" smtClean="0"/>
          </a:p>
        </p:txBody>
      </p:sp>
    </p:spTree>
    <p:extLst>
      <p:ext uri="{BB962C8B-B14F-4D97-AF65-F5344CB8AC3E}">
        <p14:creationId xmlns:p14="http://schemas.microsoft.com/office/powerpoint/2010/main" val="378552698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115616" y="1196752"/>
            <a:ext cx="7571184" cy="432048"/>
          </a:xfrm>
        </p:spPr>
        <p:txBody>
          <a:bodyPr>
            <a:normAutofit lnSpcReduction="10000"/>
          </a:bodyPr>
          <a:lstStyle/>
          <a:p>
            <a:pPr marL="0" indent="0" algn="ctr">
              <a:buNone/>
            </a:pPr>
            <a:r>
              <a:rPr lang="cs-CZ" sz="2400" b="1" dirty="0" smtClean="0">
                <a:solidFill>
                  <a:schemeClr val="accent5">
                    <a:lumMod val="75000"/>
                  </a:schemeClr>
                </a:solidFill>
              </a:rPr>
              <a:t>Maximální rozsah vzdělávání – </a:t>
            </a:r>
            <a:r>
              <a:rPr lang="cs-CZ" sz="2400" b="1" dirty="0" err="1" smtClean="0">
                <a:solidFill>
                  <a:schemeClr val="accent5">
                    <a:lumMod val="75000"/>
                  </a:schemeClr>
                </a:solidFill>
              </a:rPr>
              <a:t>PH</a:t>
            </a:r>
            <a:r>
              <a:rPr lang="cs-CZ" sz="2400" b="1" baseline="-25000" dirty="0" err="1" smtClean="0">
                <a:solidFill>
                  <a:schemeClr val="accent5">
                    <a:lumMod val="75000"/>
                  </a:schemeClr>
                </a:solidFill>
              </a:rPr>
              <a:t>max</a:t>
            </a:r>
            <a:r>
              <a:rPr lang="cs-CZ" sz="2400" b="1" baseline="-25000" dirty="0" smtClean="0">
                <a:solidFill>
                  <a:schemeClr val="accent5">
                    <a:lumMod val="75000"/>
                  </a:schemeClr>
                </a:solidFill>
              </a:rPr>
              <a:t>.</a:t>
            </a:r>
            <a:r>
              <a:rPr lang="cs-CZ" sz="2400" b="1" dirty="0" smtClean="0">
                <a:solidFill>
                  <a:schemeClr val="accent5">
                    <a:lumMod val="75000"/>
                  </a:schemeClr>
                </a:solidFill>
              </a:rPr>
              <a:t>:</a:t>
            </a:r>
            <a:endParaRPr lang="cs-CZ" sz="2400" dirty="0" smtClean="0">
              <a:solidFill>
                <a:schemeClr val="accent5">
                  <a:lumMod val="75000"/>
                </a:schemeClr>
              </a:solidFill>
            </a:endParaRPr>
          </a:p>
          <a:p>
            <a:pPr marL="0" indent="0" algn="ctr">
              <a:buNone/>
            </a:pPr>
            <a:endParaRPr lang="cs-CZ" sz="2400" b="1" dirty="0" smtClean="0">
              <a:solidFill>
                <a:srgbClr val="418E96"/>
              </a:solidFill>
            </a:endParaRPr>
          </a:p>
        </p:txBody>
      </p:sp>
      <p:sp>
        <p:nvSpPr>
          <p:cNvPr id="5" name="Zástupný symbol pro obsah 2"/>
          <p:cNvSpPr txBox="1">
            <a:spLocks/>
          </p:cNvSpPr>
          <p:nvPr/>
        </p:nvSpPr>
        <p:spPr>
          <a:xfrm>
            <a:off x="1115616" y="1628800"/>
            <a:ext cx="7776864" cy="4968552"/>
          </a:xfrm>
          <a:prstGeom prst="rect">
            <a:avLst/>
          </a:prstGeom>
        </p:spPr>
        <p:txBody>
          <a:bodyPr vert="horz" lIns="91440" tIns="45720" rIns="91440" bIns="45720" rtlCol="0">
            <a:normAutofit/>
          </a:bodyPr>
          <a:lstStyle/>
          <a:p>
            <a:pPr algn="just"/>
            <a:r>
              <a:rPr lang="cs-CZ" sz="1600" b="1" dirty="0" smtClean="0"/>
              <a:t>Definice: </a:t>
            </a:r>
            <a:r>
              <a:rPr lang="cs-CZ" sz="1600" dirty="0" smtClean="0"/>
              <a:t>Pro obory vzdělání ve vybraných druzích škol stanoví vláda nařízením maximální rozsah vzdělávání hrazený ze státního rozpočtu. Tento maximální rozsah bude stanoven v podobě </a:t>
            </a:r>
            <a:r>
              <a:rPr lang="cs-CZ" sz="1600" b="1" dirty="0" smtClean="0">
                <a:solidFill>
                  <a:srgbClr val="FF0000"/>
                </a:solidFill>
              </a:rPr>
              <a:t>maximálního počtu hodin výuky </a:t>
            </a:r>
            <a:r>
              <a:rPr lang="cs-CZ" sz="1600" dirty="0" smtClean="0"/>
              <a:t>(včetně nezbytného dělení) ve třídě v oboru vzdělání </a:t>
            </a:r>
            <a:r>
              <a:rPr lang="cs-CZ" sz="1600" b="1" dirty="0" smtClean="0">
                <a:solidFill>
                  <a:srgbClr val="0070C0"/>
                </a:solidFill>
              </a:rPr>
              <a:t>v závislosti na počtu žáků ve třídě</a:t>
            </a:r>
            <a:r>
              <a:rPr lang="cs-CZ" sz="1600" dirty="0" smtClean="0"/>
              <a:t>. Stanovené maximum bude vyjadřovat názor MŠMT, že jde o stav umožňující poskytování vzdělávání a školských služeb v potřebné (resp. ve státem žádané) kvalitě.</a:t>
            </a:r>
          </a:p>
          <a:p>
            <a:pPr algn="just"/>
            <a:endParaRPr lang="cs-CZ" dirty="0" smtClean="0"/>
          </a:p>
          <a:p>
            <a:pPr algn="just"/>
            <a:endParaRPr lang="cs-CZ" dirty="0" smtClean="0"/>
          </a:p>
          <a:p>
            <a:pPr marL="457200" lvl="0" indent="-457200" algn="just">
              <a:lnSpc>
                <a:spcPct val="110000"/>
              </a:lnSpc>
              <a:spcAft>
                <a:spcPts val="300"/>
              </a:spcAft>
            </a:pPr>
            <a:endParaRPr lang="cs-CZ" sz="1900" dirty="0" smtClean="0"/>
          </a:p>
          <a:p>
            <a:pPr marL="457200" lvl="0" indent="-457200" algn="just">
              <a:lnSpc>
                <a:spcPct val="110000"/>
              </a:lnSpc>
              <a:spcAft>
                <a:spcPts val="300"/>
              </a:spcAft>
            </a:pPr>
            <a:endParaRPr lang="cs-CZ" sz="1900" dirty="0" smtClean="0"/>
          </a:p>
          <a:p>
            <a:pPr marL="457200" lvl="0" indent="-457200" algn="just">
              <a:lnSpc>
                <a:spcPct val="110000"/>
              </a:lnSpc>
              <a:spcAft>
                <a:spcPts val="300"/>
              </a:spcAft>
            </a:pPr>
            <a:endParaRPr lang="cs-CZ" sz="1900" dirty="0" smtClean="0"/>
          </a:p>
        </p:txBody>
      </p:sp>
      <p:pic>
        <p:nvPicPr>
          <p:cNvPr id="4" name="Picture 2"/>
          <p:cNvPicPr>
            <a:picLocks noChangeAspect="1" noChangeArrowheads="1"/>
          </p:cNvPicPr>
          <p:nvPr/>
        </p:nvPicPr>
        <p:blipFill>
          <a:blip r:embed="rId3" cstate="print"/>
          <a:srcRect/>
          <a:stretch>
            <a:fillRect/>
          </a:stretch>
        </p:blipFill>
        <p:spPr bwMode="auto">
          <a:xfrm>
            <a:off x="1187624" y="3140968"/>
            <a:ext cx="7767414" cy="2160915"/>
          </a:xfrm>
          <a:prstGeom prst="rect">
            <a:avLst/>
          </a:prstGeom>
          <a:noFill/>
          <a:ln w="9525">
            <a:noFill/>
            <a:miter lim="800000"/>
            <a:headEnd/>
            <a:tailEnd/>
          </a:ln>
        </p:spPr>
      </p:pic>
      <p:sp>
        <p:nvSpPr>
          <p:cNvPr id="21" name="Zaoblený obdélník 20"/>
          <p:cNvSpPr/>
          <p:nvPr/>
        </p:nvSpPr>
        <p:spPr>
          <a:xfrm>
            <a:off x="3491880" y="4221088"/>
            <a:ext cx="5400600" cy="28803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2" name="Zaoblený obdélník 21"/>
          <p:cNvSpPr/>
          <p:nvPr/>
        </p:nvSpPr>
        <p:spPr>
          <a:xfrm>
            <a:off x="3347864" y="3573016"/>
            <a:ext cx="5400600" cy="360040"/>
          </a:xfrm>
          <a:prstGeom prst="roundRect">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cxnSp>
        <p:nvCxnSpPr>
          <p:cNvPr id="24" name="Přímá spojovací šipka 23"/>
          <p:cNvCxnSpPr/>
          <p:nvPr/>
        </p:nvCxnSpPr>
        <p:spPr>
          <a:xfrm flipV="1">
            <a:off x="6660232" y="3789040"/>
            <a:ext cx="144016" cy="576064"/>
          </a:xfrm>
          <a:prstGeom prst="straightConnector1">
            <a:avLst/>
          </a:prstGeom>
          <a:ln w="381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5" name="TextovéPole 24"/>
          <p:cNvSpPr txBox="1"/>
          <p:nvPr/>
        </p:nvSpPr>
        <p:spPr>
          <a:xfrm>
            <a:off x="1187624" y="5445224"/>
            <a:ext cx="7277505" cy="923330"/>
          </a:xfrm>
          <a:prstGeom prst="rect">
            <a:avLst/>
          </a:prstGeom>
          <a:noFill/>
        </p:spPr>
        <p:txBody>
          <a:bodyPr wrap="none" rtlCol="0">
            <a:spAutoFit/>
          </a:bodyPr>
          <a:lstStyle/>
          <a:p>
            <a:r>
              <a:rPr lang="cs-CZ" dirty="0" smtClean="0"/>
              <a:t>	</a:t>
            </a:r>
            <a:r>
              <a:rPr lang="cs-CZ" b="1" dirty="0" smtClean="0"/>
              <a:t>rozsah učební praxe		      jazyky, ICT, matematika</a:t>
            </a:r>
            <a:endParaRPr lang="cs-CZ" b="1" i="1" dirty="0" smtClean="0"/>
          </a:p>
          <a:p>
            <a:r>
              <a:rPr lang="cs-CZ" b="1" dirty="0" err="1" smtClean="0"/>
              <a:t>PHmax</a:t>
            </a:r>
            <a:r>
              <a:rPr lang="cs-CZ" b="1" dirty="0" smtClean="0"/>
              <a:t> = ---------------------------- + nezbytné dělení       teoretické odborné</a:t>
            </a:r>
          </a:p>
          <a:p>
            <a:r>
              <a:rPr lang="cs-CZ" b="1" dirty="0" smtClean="0"/>
              <a:t>	délka vzdělávání			      praktická výuka </a:t>
            </a:r>
          </a:p>
        </p:txBody>
      </p:sp>
      <p:sp>
        <p:nvSpPr>
          <p:cNvPr id="27" name="Levá složená závorka 26"/>
          <p:cNvSpPr/>
          <p:nvPr/>
        </p:nvSpPr>
        <p:spPr>
          <a:xfrm flipH="1">
            <a:off x="8172400" y="5445224"/>
            <a:ext cx="288032" cy="914400"/>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28" name="Levá složená závorka 27"/>
          <p:cNvSpPr/>
          <p:nvPr/>
        </p:nvSpPr>
        <p:spPr>
          <a:xfrm>
            <a:off x="5868144" y="5517232"/>
            <a:ext cx="288032" cy="864096"/>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12" name="Zaoblený obdélník 11"/>
          <p:cNvSpPr/>
          <p:nvPr/>
        </p:nvSpPr>
        <p:spPr>
          <a:xfrm>
            <a:off x="2123728" y="5445224"/>
            <a:ext cx="2016224" cy="936104"/>
          </a:xfrm>
          <a:prstGeom prst="roundRect">
            <a:avLst/>
          </a:prstGeom>
          <a:solidFill>
            <a:schemeClr val="accent1">
              <a:alpha val="2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13" name="TextovéPole 12"/>
          <p:cNvSpPr txBox="1"/>
          <p:nvPr/>
        </p:nvSpPr>
        <p:spPr>
          <a:xfrm>
            <a:off x="4067944" y="6165304"/>
            <a:ext cx="821059" cy="369332"/>
          </a:xfrm>
          <a:prstGeom prst="rect">
            <a:avLst/>
          </a:prstGeom>
          <a:noFill/>
        </p:spPr>
        <p:txBody>
          <a:bodyPr wrap="none" rtlCol="0">
            <a:spAutoFit/>
          </a:bodyPr>
          <a:lstStyle/>
          <a:p>
            <a:r>
              <a:rPr lang="cs-CZ" b="1" i="1" dirty="0" err="1" smtClean="0">
                <a:solidFill>
                  <a:srgbClr val="C00000"/>
                </a:solidFill>
              </a:rPr>
              <a:t>PHmin</a:t>
            </a:r>
            <a:endParaRPr lang="cs-CZ" b="1" i="1" dirty="0">
              <a:solidFill>
                <a:srgbClr val="C00000"/>
              </a:solidFill>
            </a:endParaRPr>
          </a:p>
        </p:txBody>
      </p:sp>
    </p:spTree>
    <p:extLst>
      <p:ext uri="{BB962C8B-B14F-4D97-AF65-F5344CB8AC3E}">
        <p14:creationId xmlns:p14="http://schemas.microsoft.com/office/powerpoint/2010/main" val="378552698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115616" y="1268760"/>
            <a:ext cx="7571184" cy="792088"/>
          </a:xfrm>
        </p:spPr>
        <p:txBody>
          <a:bodyPr>
            <a:noAutofit/>
          </a:bodyPr>
          <a:lstStyle/>
          <a:p>
            <a:pPr marL="0" indent="0" algn="ctr">
              <a:buNone/>
            </a:pPr>
            <a:r>
              <a:rPr lang="cs-CZ" sz="1800" b="1" dirty="0">
                <a:solidFill>
                  <a:srgbClr val="418E96"/>
                </a:solidFill>
              </a:rPr>
              <a:t> </a:t>
            </a:r>
            <a:r>
              <a:rPr lang="cs-CZ" b="1" dirty="0">
                <a:solidFill>
                  <a:srgbClr val="418E96"/>
                </a:solidFill>
              </a:rPr>
              <a:t>Podpora škol formou projektů zjednodušeného vykazování </a:t>
            </a:r>
            <a:endParaRPr lang="cs-CZ" b="1" dirty="0" smtClean="0">
              <a:solidFill>
                <a:srgbClr val="418E96"/>
              </a:solidFill>
            </a:endParaRPr>
          </a:p>
          <a:p>
            <a:pPr marL="0" indent="0" algn="ctr">
              <a:buNone/>
            </a:pPr>
            <a:r>
              <a:rPr lang="cs-CZ" b="1" dirty="0" smtClean="0">
                <a:solidFill>
                  <a:srgbClr val="418E96"/>
                </a:solidFill>
              </a:rPr>
              <a:t>Šablony </a:t>
            </a:r>
            <a:r>
              <a:rPr lang="cs-CZ" b="1" dirty="0">
                <a:solidFill>
                  <a:srgbClr val="418E96"/>
                </a:solidFill>
              </a:rPr>
              <a:t>pro SŠ a VOŠ I.</a:t>
            </a:r>
            <a:endParaRPr lang="cs-CZ" b="1" dirty="0" smtClean="0">
              <a:solidFill>
                <a:srgbClr val="418E96"/>
              </a:solidFill>
            </a:endParaRPr>
          </a:p>
        </p:txBody>
      </p:sp>
      <p:sp>
        <p:nvSpPr>
          <p:cNvPr id="5" name="Zástupný symbol pro obsah 2"/>
          <p:cNvSpPr txBox="1">
            <a:spLocks/>
          </p:cNvSpPr>
          <p:nvPr/>
        </p:nvSpPr>
        <p:spPr>
          <a:xfrm>
            <a:off x="1095237" y="1556792"/>
            <a:ext cx="7776864" cy="4968552"/>
          </a:xfrm>
          <a:prstGeom prst="rect">
            <a:avLst/>
          </a:prstGeom>
        </p:spPr>
        <p:txBody>
          <a:bodyPr vert="horz" lIns="91440" tIns="45720" rIns="91440" bIns="45720" rtlCol="0">
            <a:noAutofit/>
          </a:bodyPr>
          <a:lstStyle/>
          <a:p>
            <a:endParaRPr lang="cs-CZ" sz="1600" b="1" dirty="0" smtClean="0"/>
          </a:p>
          <a:p>
            <a:pPr lvl="0"/>
            <a:endParaRPr lang="cs-CZ" sz="1600" dirty="0" smtClean="0"/>
          </a:p>
          <a:p>
            <a:pPr lvl="0"/>
            <a:r>
              <a:rPr lang="cs-CZ" sz="1600" dirty="0" smtClean="0"/>
              <a:t>Termín </a:t>
            </a:r>
            <a:r>
              <a:rPr lang="cs-CZ" sz="1600" dirty="0"/>
              <a:t>vyhlášení avíza </a:t>
            </a:r>
            <a:r>
              <a:rPr lang="cs-CZ" sz="1600" b="1" dirty="0"/>
              <a:t>30. listopadu 2016</a:t>
            </a:r>
            <a:endParaRPr lang="cs-CZ" sz="1600" dirty="0"/>
          </a:p>
          <a:p>
            <a:pPr lvl="0"/>
            <a:r>
              <a:rPr lang="cs-CZ" sz="1600" dirty="0"/>
              <a:t>Termín </a:t>
            </a:r>
            <a:r>
              <a:rPr lang="cs-CZ" sz="1600" b="1" dirty="0"/>
              <a:t>zahájení</a:t>
            </a:r>
            <a:r>
              <a:rPr lang="cs-CZ" sz="1600" dirty="0"/>
              <a:t> příjmu žádostí o podporu </a:t>
            </a:r>
            <a:r>
              <a:rPr lang="cs-CZ" sz="1600" b="1" dirty="0"/>
              <a:t>20. prosince 2016 od 10:00 hod</a:t>
            </a:r>
            <a:endParaRPr lang="cs-CZ" sz="1600" dirty="0"/>
          </a:p>
          <a:p>
            <a:pPr lvl="0"/>
            <a:r>
              <a:rPr lang="cs-CZ" sz="1600" dirty="0"/>
              <a:t>Termín </a:t>
            </a:r>
            <a:r>
              <a:rPr lang="cs-CZ" sz="1600" b="1" dirty="0"/>
              <a:t>ukončení</a:t>
            </a:r>
            <a:r>
              <a:rPr lang="cs-CZ" sz="1600" dirty="0"/>
              <a:t> příjmu žádostí o podporu </a:t>
            </a:r>
            <a:r>
              <a:rPr lang="cs-CZ" sz="1600" b="1" dirty="0"/>
              <a:t>30. září 2017 do 14:00 hod</a:t>
            </a:r>
            <a:endParaRPr lang="cs-CZ" sz="1600" dirty="0"/>
          </a:p>
          <a:p>
            <a:r>
              <a:rPr lang="cs-CZ" sz="1600" dirty="0"/>
              <a:t> </a:t>
            </a:r>
          </a:p>
          <a:p>
            <a:r>
              <a:rPr lang="cs-CZ" sz="1600" b="1" dirty="0" smtClean="0"/>
              <a:t>Personální </a:t>
            </a:r>
            <a:r>
              <a:rPr lang="cs-CZ" sz="1600" b="1" dirty="0"/>
              <a:t>podpora SŠ, VOŠ	</a:t>
            </a:r>
            <a:endParaRPr lang="cs-CZ" sz="1600" dirty="0"/>
          </a:p>
          <a:p>
            <a:pPr marL="285750" lvl="0" indent="-285750">
              <a:buFont typeface="Arial" panose="020B0604020202020204" pitchFamily="34" charset="0"/>
              <a:buChar char="•"/>
            </a:pPr>
            <a:r>
              <a:rPr lang="cs-CZ" sz="1600" dirty="0"/>
              <a:t>Kariérový poradce</a:t>
            </a:r>
          </a:p>
          <a:p>
            <a:pPr marL="285750" lvl="0" indent="-285750">
              <a:buFont typeface="Arial" panose="020B0604020202020204" pitchFamily="34" charset="0"/>
              <a:buChar char="•"/>
            </a:pPr>
            <a:r>
              <a:rPr lang="cs-CZ" sz="1600" dirty="0"/>
              <a:t>ICT Technik</a:t>
            </a:r>
          </a:p>
          <a:p>
            <a:pPr marL="285750" lvl="0" indent="-285750">
              <a:buFont typeface="Arial" panose="020B0604020202020204" pitchFamily="34" charset="0"/>
              <a:buChar char="•"/>
            </a:pPr>
            <a:r>
              <a:rPr lang="cs-CZ" sz="1600" dirty="0"/>
              <a:t>Koordinátor spolupráce školy a zaměstnavatele</a:t>
            </a:r>
          </a:p>
          <a:p>
            <a:r>
              <a:rPr lang="cs-CZ" sz="1600" b="1" dirty="0"/>
              <a:t>Osobnostně sociální a profesní rozvoj pedagogů SŠ, VOŠ</a:t>
            </a:r>
            <a:endParaRPr lang="cs-CZ" sz="1600" dirty="0"/>
          </a:p>
          <a:p>
            <a:pPr marL="285750" lvl="0" indent="-285750">
              <a:buFont typeface="Arial" panose="020B0604020202020204" pitchFamily="34" charset="0"/>
              <a:buChar char="•"/>
            </a:pPr>
            <a:r>
              <a:rPr lang="cs-CZ" sz="1600" dirty="0"/>
              <a:t>Stáže pedagogických pracovníků ve firmách</a:t>
            </a:r>
          </a:p>
          <a:p>
            <a:pPr marL="285750" lvl="0" indent="-285750">
              <a:buFont typeface="Arial" panose="020B0604020202020204" pitchFamily="34" charset="0"/>
              <a:buChar char="•"/>
            </a:pPr>
            <a:r>
              <a:rPr lang="cs-CZ" sz="1600" dirty="0"/>
              <a:t>Tandemová výuka pedagog SŠ a odborník z praxe</a:t>
            </a:r>
          </a:p>
          <a:p>
            <a:pPr marL="285750" lvl="0" indent="-285750">
              <a:buFont typeface="Arial" panose="020B0604020202020204" pitchFamily="34" charset="0"/>
              <a:buChar char="•"/>
            </a:pPr>
            <a:r>
              <a:rPr lang="cs-CZ" sz="1600" dirty="0"/>
              <a:t>DVPP v oblastech rozvoje podnikavosti, projektové výuky, kariérového poradenství</a:t>
            </a:r>
          </a:p>
          <a:p>
            <a:pPr marL="285750" lvl="0" indent="-285750">
              <a:buFont typeface="Arial" panose="020B0604020202020204" pitchFamily="34" charset="0"/>
              <a:buChar char="•"/>
            </a:pPr>
            <a:r>
              <a:rPr lang="cs-CZ" sz="1600" dirty="0"/>
              <a:t>Podpora polytechnického vzdělávání prostřednictvím polytechnických stavebnic</a:t>
            </a:r>
          </a:p>
          <a:p>
            <a:pPr marL="285750" lvl="0" indent="-285750">
              <a:buFont typeface="Arial" panose="020B0604020202020204" pitchFamily="34" charset="0"/>
              <a:buChar char="•"/>
            </a:pPr>
            <a:r>
              <a:rPr lang="cs-CZ" sz="1600" dirty="0"/>
              <a:t>Sdílení zkušeností pedagogů z různých škol prostřednictvím vzájemných návštěv</a:t>
            </a:r>
          </a:p>
          <a:p>
            <a:r>
              <a:rPr lang="cs-CZ" sz="1600" b="1" dirty="0" err="1"/>
              <a:t>Extrakurikulární</a:t>
            </a:r>
            <a:r>
              <a:rPr lang="cs-CZ" sz="1600" b="1" dirty="0"/>
              <a:t> rozvojové aktivity žáků SŠ </a:t>
            </a:r>
            <a:endParaRPr lang="cs-CZ" sz="1600" dirty="0"/>
          </a:p>
          <a:p>
            <a:pPr marL="285750" lvl="0" indent="-285750">
              <a:buFont typeface="Arial" panose="020B0604020202020204" pitchFamily="34" charset="0"/>
              <a:buChar char="•"/>
            </a:pPr>
            <a:r>
              <a:rPr lang="cs-CZ" sz="1600" dirty="0"/>
              <a:t>Doučování žáků SŠ ohrožených školním </a:t>
            </a:r>
            <a:r>
              <a:rPr lang="cs-CZ" sz="1600" dirty="0" smtClean="0"/>
              <a:t>neúspěchem</a:t>
            </a:r>
            <a:endParaRPr lang="cs-CZ" sz="1600" dirty="0"/>
          </a:p>
          <a:p>
            <a:pPr marL="285750" lvl="0" indent="-285750">
              <a:buFont typeface="Arial" panose="020B0604020202020204" pitchFamily="34" charset="0"/>
              <a:buChar char="•"/>
            </a:pPr>
            <a:r>
              <a:rPr lang="cs-CZ" sz="1600" dirty="0">
                <a:hlinkClick r:id="rId3"/>
              </a:rPr>
              <a:t>http://</a:t>
            </a:r>
            <a:r>
              <a:rPr lang="cs-CZ" sz="1600" dirty="0" smtClean="0">
                <a:hlinkClick r:id="rId3"/>
              </a:rPr>
              <a:t>www.msmt.cz/strukturalni-fondy-1/vyzvy-c-02-16-035-a-02-16-042-podpora-skol-formou-projektu</a:t>
            </a:r>
            <a:endParaRPr lang="cs-CZ" sz="1600" dirty="0" smtClean="0"/>
          </a:p>
          <a:p>
            <a:pPr marL="285750" lvl="0" indent="-285750">
              <a:buFont typeface="Arial" panose="020B0604020202020204" pitchFamily="34" charset="0"/>
              <a:buChar char="•"/>
            </a:pPr>
            <a:endParaRPr lang="cs-CZ" sz="1600" dirty="0"/>
          </a:p>
        </p:txBody>
      </p:sp>
    </p:spTree>
    <p:extLst>
      <p:ext uri="{BB962C8B-B14F-4D97-AF65-F5344CB8AC3E}">
        <p14:creationId xmlns:p14="http://schemas.microsoft.com/office/powerpoint/2010/main" val="378552698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ástupný symbol pro číslo snímku 3"/>
          <p:cNvSpPr>
            <a:spLocks noGrp="1"/>
          </p:cNvSpPr>
          <p:nvPr>
            <p:ph type="sldNum" sz="quarter" idx="12"/>
          </p:nvPr>
        </p:nvSpPr>
        <p:spPr/>
        <p:txBody>
          <a:bodyPr/>
          <a:lstStyle/>
          <a:p>
            <a:pPr>
              <a:defRPr/>
            </a:pPr>
            <a:fld id="{F01C50BA-AC08-4908-B019-2378DE03A199}" type="slidenum">
              <a:rPr lang="cs-CZ" smtClean="0"/>
              <a:pPr>
                <a:defRPr/>
              </a:pPr>
              <a:t>17</a:t>
            </a:fld>
            <a:endParaRPr lang="cs-CZ" dirty="0"/>
          </a:p>
        </p:txBody>
      </p:sp>
      <p:sp>
        <p:nvSpPr>
          <p:cNvPr id="3" name="Obdélník 2"/>
          <p:cNvSpPr/>
          <p:nvPr/>
        </p:nvSpPr>
        <p:spPr>
          <a:xfrm>
            <a:off x="1259632" y="2348880"/>
            <a:ext cx="7056784" cy="3354765"/>
          </a:xfrm>
          <a:prstGeom prst="rect">
            <a:avLst/>
          </a:prstGeom>
        </p:spPr>
        <p:txBody>
          <a:bodyPr wrap="square">
            <a:spAutoFit/>
          </a:bodyPr>
          <a:lstStyle/>
          <a:p>
            <a:endParaRPr lang="cs-CZ" sz="2400" b="1" dirty="0" smtClean="0"/>
          </a:p>
          <a:p>
            <a:r>
              <a:rPr lang="cs-CZ" sz="2400" b="1" dirty="0" smtClean="0"/>
              <a:t>Zdeněk Pracný</a:t>
            </a:r>
          </a:p>
          <a:p>
            <a:r>
              <a:rPr lang="cs-CZ" sz="2000" b="1" dirty="0" smtClean="0"/>
              <a:t>vrchní rada oddělení odborného vzdělávání </a:t>
            </a:r>
            <a:endParaRPr lang="cs-CZ" sz="2000" b="1" dirty="0"/>
          </a:p>
          <a:p>
            <a:endParaRPr lang="cs-CZ" sz="2000" dirty="0"/>
          </a:p>
          <a:p>
            <a:r>
              <a:rPr lang="cs-CZ" sz="2000" dirty="0"/>
              <a:t>Ministerstvo školství, mládeže a tělovýchovy</a:t>
            </a:r>
          </a:p>
          <a:p>
            <a:r>
              <a:rPr lang="cs-CZ" sz="2000" dirty="0"/>
              <a:t>Karmelitská </a:t>
            </a:r>
            <a:r>
              <a:rPr lang="cs-CZ" sz="2000" dirty="0" smtClean="0"/>
              <a:t>529/5</a:t>
            </a:r>
            <a:endParaRPr lang="cs-CZ" sz="2000" dirty="0"/>
          </a:p>
          <a:p>
            <a:r>
              <a:rPr lang="cs-CZ" sz="2000" dirty="0"/>
              <a:t>118 12  Praha 1</a:t>
            </a:r>
          </a:p>
          <a:p>
            <a:r>
              <a:rPr lang="cs-CZ" sz="2000" dirty="0" smtClean="0"/>
              <a:t>E-mail</a:t>
            </a:r>
            <a:r>
              <a:rPr lang="cs-CZ" sz="2000" dirty="0"/>
              <a:t>: </a:t>
            </a:r>
            <a:r>
              <a:rPr lang="cs-CZ" sz="2000" dirty="0" smtClean="0">
                <a:hlinkClick r:id="rId3"/>
              </a:rPr>
              <a:t>zdenek.pracny@msmt.cz</a:t>
            </a:r>
            <a:endParaRPr lang="cs-CZ" sz="2000" dirty="0" smtClean="0"/>
          </a:p>
          <a:p>
            <a:r>
              <a:rPr lang="cs-CZ" sz="2000" dirty="0" smtClean="0"/>
              <a:t>www</a:t>
            </a:r>
            <a:r>
              <a:rPr lang="cs-CZ" sz="2000" dirty="0"/>
              <a:t>: </a:t>
            </a:r>
            <a:r>
              <a:rPr lang="cs-CZ" sz="2000" u="sng" dirty="0">
                <a:hlinkClick r:id="rId4"/>
              </a:rPr>
              <a:t>http://www.msmt.cz</a:t>
            </a:r>
            <a:endParaRPr lang="cs-CZ" sz="2000" dirty="0"/>
          </a:p>
          <a:p>
            <a:r>
              <a:rPr lang="cs-CZ" sz="2400" dirty="0"/>
              <a:t> </a:t>
            </a:r>
          </a:p>
        </p:txBody>
      </p:sp>
      <p:sp>
        <p:nvSpPr>
          <p:cNvPr id="6" name="Zástupný symbol pro obsah 1"/>
          <p:cNvSpPr>
            <a:spLocks noGrp="1"/>
          </p:cNvSpPr>
          <p:nvPr>
            <p:ph idx="1"/>
          </p:nvPr>
        </p:nvSpPr>
        <p:spPr>
          <a:xfrm>
            <a:off x="1115616" y="1268760"/>
            <a:ext cx="7571184" cy="1008112"/>
          </a:xfrm>
        </p:spPr>
        <p:txBody>
          <a:bodyPr anchor="ctr">
            <a:normAutofit/>
          </a:bodyPr>
          <a:lstStyle/>
          <a:p>
            <a:pPr marL="0" indent="0" algn="ctr">
              <a:buNone/>
            </a:pPr>
            <a:r>
              <a:rPr lang="cs-CZ" sz="4000" b="1" dirty="0" smtClean="0">
                <a:solidFill>
                  <a:srgbClr val="418E96"/>
                </a:solidFill>
              </a:rPr>
              <a:t>Děkuji Vám za pozornost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115616" y="2060848"/>
            <a:ext cx="7571184" cy="4176464"/>
          </a:xfrm>
        </p:spPr>
        <p:txBody>
          <a:bodyPr>
            <a:normAutofit fontScale="92500" lnSpcReduction="10000"/>
          </a:bodyPr>
          <a:lstStyle/>
          <a:p>
            <a:pPr lvl="0" algn="just"/>
            <a:r>
              <a:rPr lang="cs-CZ" sz="1800" dirty="0"/>
              <a:t>Cílem středního odborného vzdělávání je rozvoj vědomostí, dovedností, schopností, postojů a hodnot získaných v základním vzdělávání, které jsou důležité pro osobní rozvoj jedince. </a:t>
            </a:r>
            <a:endParaRPr lang="cs-CZ" sz="1800" dirty="0" smtClean="0"/>
          </a:p>
          <a:p>
            <a:pPr lvl="0" algn="just"/>
            <a:endParaRPr lang="cs-CZ" sz="1800" dirty="0"/>
          </a:p>
          <a:p>
            <a:pPr lvl="0" algn="just"/>
            <a:r>
              <a:rPr lang="cs-CZ" sz="1800" dirty="0" smtClean="0"/>
              <a:t>Střední </a:t>
            </a:r>
            <a:r>
              <a:rPr lang="cs-CZ" sz="1800" dirty="0"/>
              <a:t>vzdělávání poskytuje žákům obsahově širší odborné vzdělání spojené se všeobecným vzděláním a upevňuje jejich hodnotovou orientaci. Dále vytváří předpoklady pro plnoprávný osobní a občanský život, samostatné získávání informací a celoživotní učení, pokračování v navazujícím vzdělávání a přípravu pro výkon povolání nebo pracovní činnosti. </a:t>
            </a:r>
          </a:p>
          <a:p>
            <a:pPr marL="0" indent="0" algn="just">
              <a:buNone/>
            </a:pPr>
            <a:r>
              <a:rPr lang="cs-CZ" sz="1800" dirty="0"/>
              <a:t> </a:t>
            </a:r>
          </a:p>
          <a:p>
            <a:pPr lvl="0" algn="just"/>
            <a:r>
              <a:rPr lang="cs-CZ" sz="1800" dirty="0"/>
              <a:t>Stále se vyvíjející legislativa a vztahy na ekonomickém trhu i na trhu práce vyžadují aplikaci teoretických znalostí v aktuální situaci tak, aby absolventi nepodléhali povrchnímu úsudku, ale byli schopni aktuální situaci správně analyzovat a reagovat na ni. Proto klade tato vzdělávací oblast velký důraz na praktickou aplikaci získaných dovedností.</a:t>
            </a:r>
          </a:p>
          <a:p>
            <a:endParaRPr lang="cs-CZ" dirty="0"/>
          </a:p>
        </p:txBody>
      </p:sp>
      <p:sp>
        <p:nvSpPr>
          <p:cNvPr id="3" name="Zástupný symbol pro obsah 1"/>
          <p:cNvSpPr txBox="1">
            <a:spLocks/>
          </p:cNvSpPr>
          <p:nvPr/>
        </p:nvSpPr>
        <p:spPr>
          <a:xfrm>
            <a:off x="1115616" y="1556792"/>
            <a:ext cx="7571184" cy="432048"/>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2000" b="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500" b="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cs-CZ" sz="2400" b="1" dirty="0" smtClean="0">
                <a:solidFill>
                  <a:srgbClr val="418E96"/>
                </a:solidFill>
              </a:rPr>
              <a:t>Odborné vzdělávání a příprava</a:t>
            </a:r>
          </a:p>
        </p:txBody>
      </p:sp>
    </p:spTree>
    <p:extLst>
      <p:ext uri="{BB962C8B-B14F-4D97-AF65-F5344CB8AC3E}">
        <p14:creationId xmlns:p14="http://schemas.microsoft.com/office/powerpoint/2010/main" val="79647465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Zástupný symbol pro obsah 4"/>
          <p:cNvGraphicFramePr>
            <a:graphicFrameLocks noGrp="1"/>
          </p:cNvGraphicFramePr>
          <p:nvPr>
            <p:ph idx="1"/>
            <p:extLst>
              <p:ext uri="{D42A27DB-BD31-4B8C-83A1-F6EECF244321}">
                <p14:modId xmlns:p14="http://schemas.microsoft.com/office/powerpoint/2010/main" val="2924206390"/>
              </p:ext>
            </p:extLst>
          </p:nvPr>
        </p:nvGraphicFramePr>
        <p:xfrm>
          <a:off x="1043608" y="1700808"/>
          <a:ext cx="7643193" cy="4896544"/>
        </p:xfrm>
        <a:graphic>
          <a:graphicData uri="http://schemas.openxmlformats.org/drawingml/2006/chart">
            <c:chart xmlns:c="http://schemas.openxmlformats.org/drawingml/2006/chart" xmlns:r="http://schemas.openxmlformats.org/officeDocument/2006/relationships" r:id="rId3"/>
          </a:graphicData>
        </a:graphic>
      </p:graphicFrame>
      <p:sp>
        <p:nvSpPr>
          <p:cNvPr id="3" name="Zástupný symbol pro obsah 1"/>
          <p:cNvSpPr txBox="1">
            <a:spLocks/>
          </p:cNvSpPr>
          <p:nvPr/>
        </p:nvSpPr>
        <p:spPr>
          <a:xfrm>
            <a:off x="1115616" y="1268760"/>
            <a:ext cx="7571184" cy="360040"/>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sz="2000" b="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500" b="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cs-CZ" sz="2400" b="1" dirty="0" smtClean="0">
                <a:solidFill>
                  <a:srgbClr val="418E96"/>
                </a:solidFill>
              </a:rPr>
              <a:t>Vývoj 15letých  </a:t>
            </a:r>
            <a:r>
              <a:rPr lang="cs-CZ" sz="2400" dirty="0" smtClean="0">
                <a:solidFill>
                  <a:srgbClr val="418E96"/>
                </a:solidFill>
              </a:rPr>
              <a:t>– </a:t>
            </a:r>
            <a:r>
              <a:rPr lang="cs-CZ" sz="2400" b="1" i="1" dirty="0" smtClean="0">
                <a:solidFill>
                  <a:srgbClr val="418E96"/>
                </a:solidFill>
              </a:rPr>
              <a:t>zdroj statistika NÚV</a:t>
            </a:r>
          </a:p>
        </p:txBody>
      </p:sp>
    </p:spTree>
    <p:extLst>
      <p:ext uri="{BB962C8B-B14F-4D97-AF65-F5344CB8AC3E}">
        <p14:creationId xmlns:p14="http://schemas.microsoft.com/office/powerpoint/2010/main" val="336663296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115616" y="1268760"/>
            <a:ext cx="7571184" cy="360040"/>
          </a:xfrm>
        </p:spPr>
        <p:txBody>
          <a:bodyPr>
            <a:normAutofit fontScale="70000" lnSpcReduction="20000"/>
          </a:bodyPr>
          <a:lstStyle/>
          <a:p>
            <a:pPr marL="0" indent="0">
              <a:buNone/>
            </a:pPr>
            <a:r>
              <a:rPr lang="cs-CZ" sz="2400" b="1" dirty="0" smtClean="0">
                <a:solidFill>
                  <a:srgbClr val="418E96"/>
                </a:solidFill>
              </a:rPr>
              <a:t>Počty žáků ve SOŠ přijatých do 1. r. (E+H+M+L0 denní) </a:t>
            </a:r>
            <a:r>
              <a:rPr lang="cs-CZ" sz="2400" dirty="0" smtClean="0">
                <a:solidFill>
                  <a:srgbClr val="418E96"/>
                </a:solidFill>
              </a:rPr>
              <a:t>– </a:t>
            </a:r>
            <a:r>
              <a:rPr lang="cs-CZ" sz="2400" b="1" i="1" dirty="0" smtClean="0">
                <a:solidFill>
                  <a:srgbClr val="418E96"/>
                </a:solidFill>
              </a:rPr>
              <a:t>zdroj statistika NÚV</a:t>
            </a:r>
          </a:p>
        </p:txBody>
      </p:sp>
      <p:graphicFrame>
        <p:nvGraphicFramePr>
          <p:cNvPr id="4" name="Graf 3"/>
          <p:cNvGraphicFramePr>
            <a:graphicFrameLocks noGrp="1"/>
          </p:cNvGraphicFramePr>
          <p:nvPr>
            <p:extLst>
              <p:ext uri="{D42A27DB-BD31-4B8C-83A1-F6EECF244321}">
                <p14:modId xmlns:p14="http://schemas.microsoft.com/office/powerpoint/2010/main" val="761547795"/>
              </p:ext>
            </p:extLst>
          </p:nvPr>
        </p:nvGraphicFramePr>
        <p:xfrm>
          <a:off x="107504" y="1700808"/>
          <a:ext cx="8462766" cy="458106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2511886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187624" y="1844824"/>
            <a:ext cx="7571184" cy="4896544"/>
          </a:xfrm>
        </p:spPr>
        <p:txBody>
          <a:bodyPr>
            <a:normAutofit/>
          </a:bodyPr>
          <a:lstStyle/>
          <a:p>
            <a:pPr marL="0" indent="0">
              <a:buNone/>
            </a:pPr>
            <a:r>
              <a:rPr lang="cs-CZ" dirty="0" smtClean="0"/>
              <a:t>Zapojení </a:t>
            </a:r>
            <a:r>
              <a:rPr lang="cs-CZ" dirty="0"/>
              <a:t>zaměstnavatelů do vzdělávacího procesu vyplývající ze školského zákona je dána v následujících oblastech:</a:t>
            </a:r>
          </a:p>
          <a:p>
            <a:pPr lvl="0"/>
            <a:r>
              <a:rPr lang="cs-CZ" dirty="0"/>
              <a:t>Oborová </a:t>
            </a:r>
          </a:p>
          <a:p>
            <a:pPr lvl="0"/>
            <a:r>
              <a:rPr lang="cs-CZ" dirty="0"/>
              <a:t>Kurikulum</a:t>
            </a:r>
          </a:p>
          <a:p>
            <a:pPr lvl="0"/>
            <a:r>
              <a:rPr lang="cs-CZ" dirty="0"/>
              <a:t>Dlouhodobý záměr</a:t>
            </a:r>
          </a:p>
          <a:p>
            <a:pPr lvl="0"/>
            <a:r>
              <a:rPr lang="cs-CZ" dirty="0"/>
              <a:t>Možnost realizace praktického vyučování u zaměstnavatele</a:t>
            </a:r>
          </a:p>
          <a:p>
            <a:pPr lvl="0"/>
            <a:r>
              <a:rPr lang="cs-CZ" dirty="0"/>
              <a:t>Jednotné zadání závěrečných zkoušek v oborech vzdělání s výučním listem</a:t>
            </a:r>
          </a:p>
          <a:p>
            <a:pPr lvl="0"/>
            <a:r>
              <a:rPr lang="cs-CZ" dirty="0"/>
              <a:t>Povinná účast odborníka z praxe u závěrečných zkoušek u oborů vzdělání s výučním listem</a:t>
            </a:r>
          </a:p>
          <a:p>
            <a:pPr lvl="0"/>
            <a:r>
              <a:rPr lang="cs-CZ" dirty="0"/>
              <a:t>Možná účast odborníka z praxe u profilové části maturitní zkoušky </a:t>
            </a:r>
          </a:p>
          <a:p>
            <a:pPr lvl="0"/>
            <a:r>
              <a:rPr lang="cs-CZ" dirty="0"/>
              <a:t>Možná účast odborníka z praxe u absolutoria (vyšší odborné vzdělávání)</a:t>
            </a:r>
          </a:p>
        </p:txBody>
      </p:sp>
      <p:sp>
        <p:nvSpPr>
          <p:cNvPr id="4" name="Zástupný symbol pro obsah 1"/>
          <p:cNvSpPr txBox="1">
            <a:spLocks/>
          </p:cNvSpPr>
          <p:nvPr/>
        </p:nvSpPr>
        <p:spPr>
          <a:xfrm>
            <a:off x="1115616" y="1268760"/>
            <a:ext cx="7571184" cy="432048"/>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2000" b="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500" b="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cs-CZ" sz="2400" b="1" dirty="0">
                <a:solidFill>
                  <a:srgbClr val="418E96"/>
                </a:solidFill>
              </a:rPr>
              <a:t>S</a:t>
            </a:r>
            <a:r>
              <a:rPr lang="cs-CZ" sz="2400" b="1" dirty="0" smtClean="0">
                <a:solidFill>
                  <a:srgbClr val="418E96"/>
                </a:solidFill>
              </a:rPr>
              <a:t>polupráce škol a firem – legislativní rámec</a:t>
            </a:r>
          </a:p>
        </p:txBody>
      </p:sp>
    </p:spTree>
    <p:extLst>
      <p:ext uri="{BB962C8B-B14F-4D97-AF65-F5344CB8AC3E}">
        <p14:creationId xmlns:p14="http://schemas.microsoft.com/office/powerpoint/2010/main" val="256271232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115616" y="1196752"/>
            <a:ext cx="7571184" cy="432048"/>
          </a:xfrm>
        </p:spPr>
        <p:txBody>
          <a:bodyPr>
            <a:normAutofit lnSpcReduction="10000"/>
          </a:bodyPr>
          <a:lstStyle/>
          <a:p>
            <a:pPr marL="0" indent="0" algn="ctr">
              <a:buNone/>
            </a:pPr>
            <a:r>
              <a:rPr lang="cs-CZ" sz="2400" b="1" dirty="0">
                <a:solidFill>
                  <a:srgbClr val="418E96"/>
                </a:solidFill>
              </a:rPr>
              <a:t>Systémový rozvoj a podpora kvality vzdělávání</a:t>
            </a:r>
          </a:p>
        </p:txBody>
      </p:sp>
      <p:sp>
        <p:nvSpPr>
          <p:cNvPr id="5" name="Zástupný symbol pro obsah 2"/>
          <p:cNvSpPr txBox="1">
            <a:spLocks/>
          </p:cNvSpPr>
          <p:nvPr/>
        </p:nvSpPr>
        <p:spPr>
          <a:xfrm>
            <a:off x="1115616" y="1772816"/>
            <a:ext cx="7776864" cy="4752528"/>
          </a:xfrm>
          <a:prstGeom prst="rect">
            <a:avLst/>
          </a:prstGeom>
        </p:spPr>
        <p:txBody>
          <a:bodyPr vert="horz" lIns="91440" tIns="45720" rIns="91440" bIns="45720" rtlCol="0">
            <a:normAutofit fontScale="92500"/>
          </a:bodyPr>
          <a:lstStyle/>
          <a:p>
            <a:pPr marL="457200" lvl="0" indent="-457200" algn="just">
              <a:spcAft>
                <a:spcPts val="100"/>
              </a:spcAft>
              <a:buFontTx/>
              <a:buChar char="-"/>
            </a:pPr>
            <a:r>
              <a:rPr lang="cs-CZ" sz="1600" dirty="0" smtClean="0"/>
              <a:t>zavedení </a:t>
            </a:r>
            <a:r>
              <a:rPr lang="cs-CZ" sz="1600" b="1" dirty="0"/>
              <a:t>povinné jednotné závěrečné zkoušky </a:t>
            </a:r>
            <a:r>
              <a:rPr lang="cs-CZ" sz="1600" dirty="0"/>
              <a:t>u oborů vzdělání s výučním listem (2015</a:t>
            </a:r>
            <a:r>
              <a:rPr lang="cs-CZ" sz="1600" dirty="0" smtClean="0"/>
              <a:t>);</a:t>
            </a:r>
          </a:p>
          <a:p>
            <a:pPr marL="457200" lvl="0" indent="-457200" algn="just">
              <a:spcAft>
                <a:spcPts val="100"/>
              </a:spcAft>
              <a:buFontTx/>
              <a:buChar char="-"/>
            </a:pPr>
            <a:endParaRPr lang="cs-CZ" sz="1600" dirty="0"/>
          </a:p>
          <a:p>
            <a:pPr marL="457200" lvl="0" indent="-457200" algn="just">
              <a:spcAft>
                <a:spcPts val="100"/>
              </a:spcAft>
              <a:buFontTx/>
              <a:buChar char="-"/>
            </a:pPr>
            <a:r>
              <a:rPr lang="cs-CZ" sz="1600" dirty="0"/>
              <a:t>z</a:t>
            </a:r>
            <a:r>
              <a:rPr lang="cs-CZ" sz="1600" dirty="0" smtClean="0"/>
              <a:t>avedení </a:t>
            </a:r>
            <a:r>
              <a:rPr lang="cs-CZ" sz="1600" b="1" dirty="0" smtClean="0"/>
              <a:t>centrálně </a:t>
            </a:r>
            <a:r>
              <a:rPr lang="cs-CZ" sz="1600" b="1" dirty="0"/>
              <a:t>zadávaných testů z českého jazyka a literatury </a:t>
            </a:r>
            <a:br>
              <a:rPr lang="cs-CZ" sz="1600" b="1" dirty="0"/>
            </a:br>
            <a:r>
              <a:rPr lang="cs-CZ" sz="1600" b="1" dirty="0"/>
              <a:t>a matematiky v rámci přijímacího řízení </a:t>
            </a:r>
            <a:r>
              <a:rPr lang="cs-CZ" sz="1600" dirty="0"/>
              <a:t>středních škol do oborů vzdělání s maturitní zkouškou od roku 2017 </a:t>
            </a:r>
            <a:r>
              <a:rPr lang="cs-CZ" sz="1600" dirty="0" smtClean="0"/>
              <a:t>(jaro 2017)</a:t>
            </a:r>
          </a:p>
          <a:p>
            <a:pPr marL="457200" lvl="0" indent="-457200" algn="just">
              <a:spcAft>
                <a:spcPts val="100"/>
              </a:spcAft>
              <a:buFontTx/>
              <a:buChar char="-"/>
            </a:pPr>
            <a:endParaRPr lang="cs-CZ" sz="1600" dirty="0"/>
          </a:p>
          <a:p>
            <a:pPr marL="457200" lvl="0" indent="-457200" algn="just">
              <a:spcAft>
                <a:spcPts val="100"/>
              </a:spcAft>
              <a:buFontTx/>
              <a:buChar char="-"/>
            </a:pPr>
            <a:r>
              <a:rPr lang="cs-CZ" sz="1600" b="1" dirty="0" smtClean="0"/>
              <a:t>zavedení </a:t>
            </a:r>
            <a:r>
              <a:rPr lang="cs-CZ" sz="1600" b="1" dirty="0"/>
              <a:t>povinné zkoušky z matematicky v rámci společné části maturitní </a:t>
            </a:r>
            <a:r>
              <a:rPr lang="cs-CZ" sz="1600" b="1" dirty="0" smtClean="0"/>
              <a:t>zkoušky</a:t>
            </a:r>
            <a:r>
              <a:rPr lang="cs-CZ" sz="1600" dirty="0" smtClean="0"/>
              <a:t>, </a:t>
            </a:r>
            <a:r>
              <a:rPr lang="cs-CZ" sz="1600" dirty="0"/>
              <a:t>včetně povinné zkoušky z cizího jazyka v rámci společné části </a:t>
            </a:r>
            <a:r>
              <a:rPr lang="cs-CZ" sz="1600" dirty="0" smtClean="0"/>
              <a:t>maturitní zkoušky. Dne </a:t>
            </a:r>
            <a:r>
              <a:rPr lang="cs-CZ" sz="1600" dirty="0"/>
              <a:t>19. prosince 2016 bylo vládou schváleno nařízení vlády č. 445/2016 Sb., které stanovilo od školního roku 2020/2021 tuto povinnost v rámci společné části maturitní zkoušky pro gymnázia a lycea. Dne 20. února 2017 byla vládou schválena novela tohoto nařízení vlády, ve znění NV  č. 71/2017 Sb., kterým byly určeny další obory vzdělání, které tuto povinnost budou mít stanovenu od školního roku 2021/2022 (všechny ostatní mimo zdravotnických, sociálních a uměleckých). </a:t>
            </a:r>
          </a:p>
          <a:p>
            <a:pPr marL="457200" lvl="0" indent="-457200" algn="just">
              <a:spcAft>
                <a:spcPts val="100"/>
              </a:spcAft>
              <a:buFontTx/>
              <a:buChar char="-"/>
            </a:pPr>
            <a:endParaRPr lang="cs-CZ" sz="1600" dirty="0" smtClean="0"/>
          </a:p>
          <a:p>
            <a:pPr marL="457200" lvl="0" indent="-457200" algn="just">
              <a:spcAft>
                <a:spcPts val="100"/>
              </a:spcAft>
              <a:buFontTx/>
              <a:buChar char="-"/>
            </a:pPr>
            <a:r>
              <a:rPr lang="cs-CZ" sz="1600" dirty="0" smtClean="0"/>
              <a:t>od</a:t>
            </a:r>
            <a:r>
              <a:rPr lang="cs-CZ" sz="1600" dirty="0"/>
              <a:t> roku 2014 MŠMT každým rokem vyhlašuje Rozvojový program na podporu odborného vzdělávání v oborech vzdělání, které lze z pohledu potřeb trhu práce, popřípadě i z pohledu unikátnosti a tradice považovat v daném území za nenahraditelné. Poskytnutím finančních prostředků určeným na vzdělávání žáků škol ve víceoborových třídách a v jednooborových třídách s nižším počtem žáků </a:t>
            </a:r>
            <a:r>
              <a:rPr lang="cs-CZ" sz="1600" dirty="0" smtClean="0"/>
              <a:t>(</a:t>
            </a:r>
            <a:r>
              <a:rPr lang="cs-CZ" sz="1600" dirty="0"/>
              <a:t>roční rozpočet je ve výši 200 mil. Kč).</a:t>
            </a:r>
          </a:p>
        </p:txBody>
      </p:sp>
    </p:spTree>
    <p:extLst>
      <p:ext uri="{BB962C8B-B14F-4D97-AF65-F5344CB8AC3E}">
        <p14:creationId xmlns:p14="http://schemas.microsoft.com/office/powerpoint/2010/main" val="208352418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971600" y="1340768"/>
            <a:ext cx="7848872" cy="432048"/>
          </a:xfrm>
        </p:spPr>
        <p:txBody>
          <a:bodyPr>
            <a:normAutofit fontScale="77500" lnSpcReduction="20000"/>
          </a:bodyPr>
          <a:lstStyle/>
          <a:p>
            <a:pPr marL="0" indent="0" algn="ctr">
              <a:buNone/>
            </a:pPr>
            <a:r>
              <a:rPr lang="cs-CZ" sz="2400" b="1" dirty="0">
                <a:solidFill>
                  <a:srgbClr val="418E96"/>
                </a:solidFill>
              </a:rPr>
              <a:t>Připravovaná opatření MŠMT vedoucí k modernizaci odborného vzdělávání</a:t>
            </a:r>
            <a:endParaRPr lang="cs-CZ" sz="2400" b="1" dirty="0" smtClean="0">
              <a:solidFill>
                <a:srgbClr val="418E96"/>
              </a:solidFill>
            </a:endParaRPr>
          </a:p>
        </p:txBody>
      </p:sp>
      <p:sp>
        <p:nvSpPr>
          <p:cNvPr id="5" name="Zástupný symbol pro obsah 2"/>
          <p:cNvSpPr txBox="1">
            <a:spLocks/>
          </p:cNvSpPr>
          <p:nvPr/>
        </p:nvSpPr>
        <p:spPr>
          <a:xfrm>
            <a:off x="1115616" y="1772816"/>
            <a:ext cx="7776864" cy="4320480"/>
          </a:xfrm>
          <a:prstGeom prst="rect">
            <a:avLst/>
          </a:prstGeom>
        </p:spPr>
        <p:txBody>
          <a:bodyPr vert="horz" lIns="91440" tIns="45720" rIns="91440" bIns="45720" rtlCol="0">
            <a:noAutofit/>
          </a:bodyPr>
          <a:lstStyle/>
          <a:p>
            <a:pPr lvl="0"/>
            <a:r>
              <a:rPr lang="cs-CZ" sz="1600" b="1" dirty="0"/>
              <a:t>Revize rámcových vzdělávacích programů</a:t>
            </a:r>
          </a:p>
          <a:p>
            <a:pPr marL="285750" indent="-285750" algn="just">
              <a:buFont typeface="Arial" panose="020B0604020202020204" pitchFamily="34" charset="0"/>
              <a:buChar char="•"/>
            </a:pPr>
            <a:r>
              <a:rPr lang="cs-CZ" sz="1600" dirty="0" smtClean="0"/>
              <a:t>V</a:t>
            </a:r>
            <a:r>
              <a:rPr lang="cs-CZ" sz="1600" dirty="0"/>
              <a:t> roce 2016 </a:t>
            </a:r>
            <a:r>
              <a:rPr lang="cs-CZ" sz="1600" dirty="0" smtClean="0"/>
              <a:t>byl projednán </a:t>
            </a:r>
            <a:r>
              <a:rPr lang="cs-CZ" sz="1600" dirty="0"/>
              <a:t>a </a:t>
            </a:r>
            <a:r>
              <a:rPr lang="cs-CZ" sz="1600" dirty="0" smtClean="0"/>
              <a:t>schválen </a:t>
            </a:r>
            <a:r>
              <a:rPr lang="cs-CZ" sz="1600" dirty="0"/>
              <a:t>materiál s názvem „Tvorba a revize </a:t>
            </a:r>
            <a:r>
              <a:rPr lang="cs-CZ" sz="1600" dirty="0" err="1"/>
              <a:t>kurikulárních</a:t>
            </a:r>
            <a:r>
              <a:rPr lang="cs-CZ" sz="1600" dirty="0"/>
              <a:t> dokumentů v předškolním, všeobecném a odborném vzdělávání”. </a:t>
            </a:r>
            <a:endParaRPr lang="cs-CZ" sz="1600" dirty="0" smtClean="0"/>
          </a:p>
          <a:p>
            <a:pPr marL="285750" indent="-285750" algn="just">
              <a:buFont typeface="Arial" panose="020B0604020202020204" pitchFamily="34" charset="0"/>
              <a:buChar char="•"/>
            </a:pPr>
            <a:r>
              <a:rPr lang="cs-CZ" sz="1600" dirty="0" smtClean="0"/>
              <a:t>Dále </a:t>
            </a:r>
            <a:r>
              <a:rPr lang="cs-CZ" sz="1600" dirty="0"/>
              <a:t>byl zpracován materiál “Návrh revize soustavy oborů a RVP středního odborného vzdělávání”, který popisuje celkové pojetí revizí RVP založené na očekávaných výsledcích učení včetně propojení se soustavou kvalifikací NSK. </a:t>
            </a:r>
            <a:endParaRPr lang="cs-CZ" sz="1600" dirty="0" smtClean="0"/>
          </a:p>
          <a:p>
            <a:pPr marL="285750" indent="-285750" algn="just">
              <a:buFont typeface="Arial" panose="020B0604020202020204" pitchFamily="34" charset="0"/>
              <a:buChar char="•"/>
            </a:pPr>
            <a:r>
              <a:rPr lang="cs-CZ" sz="1600" dirty="0" smtClean="0"/>
              <a:t>Nyní </a:t>
            </a:r>
            <a:r>
              <a:rPr lang="cs-CZ" sz="1600" dirty="0"/>
              <a:t>jsou zpracovávány podrobné analýzy vzdělávacích oblasti RVP, které definují témata revizí RVP pro střední odborné vzdělávání ve vazbě na požadavky trhu práce – provázanost s kvalifikacemi v NSK s cílem lepšího uplatnění absolventů. </a:t>
            </a:r>
            <a:endParaRPr lang="cs-CZ" sz="1600" dirty="0" smtClean="0"/>
          </a:p>
          <a:p>
            <a:pPr marL="285750" indent="-285750" algn="just">
              <a:buFont typeface="Arial" panose="020B0604020202020204" pitchFamily="34" charset="0"/>
              <a:buChar char="•"/>
            </a:pPr>
            <a:r>
              <a:rPr lang="cs-CZ" sz="1600" dirty="0" smtClean="0"/>
              <a:t>V</a:t>
            </a:r>
            <a:r>
              <a:rPr lang="cs-CZ" sz="1600" dirty="0"/>
              <a:t> této fázi byly osloveny ke spolupráci při sběru podkladů potřebných pro zpracování analýz střední odborné školy a následně budou do procesu revizí zapojení zaměstnavatelé a sociální partneři. </a:t>
            </a:r>
            <a:endParaRPr lang="cs-CZ" sz="1600" dirty="0" smtClean="0"/>
          </a:p>
          <a:p>
            <a:pPr lvl="0"/>
            <a:endParaRPr lang="cs-CZ" sz="1600" dirty="0"/>
          </a:p>
          <a:p>
            <a:pPr lvl="0"/>
            <a:r>
              <a:rPr lang="cs-CZ" sz="1600" b="1" dirty="0" smtClean="0"/>
              <a:t>Informačního </a:t>
            </a:r>
            <a:r>
              <a:rPr lang="cs-CZ" sz="1600" b="1" dirty="0"/>
              <a:t>manuálu k rozvoji spolupráce zaměstnavatelů se </a:t>
            </a:r>
            <a:r>
              <a:rPr lang="cs-CZ" sz="1600" b="1" dirty="0" smtClean="0"/>
              <a:t>vzdělavateli</a:t>
            </a:r>
          </a:p>
          <a:p>
            <a:pPr marL="285750" indent="-285750">
              <a:buFont typeface="Arial" panose="020B0604020202020204" pitchFamily="34" charset="0"/>
              <a:buChar char="•"/>
            </a:pPr>
            <a:r>
              <a:rPr lang="cs-CZ" sz="1600" dirty="0" smtClean="0"/>
              <a:t>obsahem </a:t>
            </a:r>
            <a:r>
              <a:rPr lang="cs-CZ" sz="1600" dirty="0"/>
              <a:t>bude přehlednou formou informovat zaměstnavatele o všech oblastech, ve kterých mohou navázat spolupráci se školami.  </a:t>
            </a:r>
          </a:p>
          <a:p>
            <a:endParaRPr lang="cs-CZ" sz="1600" dirty="0" smtClean="0"/>
          </a:p>
        </p:txBody>
      </p:sp>
    </p:spTree>
    <p:extLst>
      <p:ext uri="{BB962C8B-B14F-4D97-AF65-F5344CB8AC3E}">
        <p14:creationId xmlns:p14="http://schemas.microsoft.com/office/powerpoint/2010/main" val="189207094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115616" y="1844824"/>
            <a:ext cx="7571184" cy="5013176"/>
          </a:xfrm>
        </p:spPr>
        <p:txBody>
          <a:bodyPr>
            <a:normAutofit fontScale="85000" lnSpcReduction="10000"/>
          </a:bodyPr>
          <a:lstStyle/>
          <a:p>
            <a:pPr marL="0" lvl="0" indent="0" algn="just">
              <a:buNone/>
            </a:pPr>
            <a:r>
              <a:rPr lang="cs-CZ" dirty="0"/>
              <a:t>V květnu 2017 bude zahájena realizace schváleného i</a:t>
            </a:r>
            <a:r>
              <a:rPr lang="cs-CZ" b="1" dirty="0"/>
              <a:t>ndividuálního projektu národního - Modernizace odborného vzdělávání,</a:t>
            </a:r>
            <a:r>
              <a:rPr lang="cs-CZ" dirty="0"/>
              <a:t> jehož cílem je zvyšování kvality odborného vzdělávání a přípravy tak, aby byla významně podpořena uplatnitelnost absolventů na trhu práce, a to v následujících oblastech:</a:t>
            </a:r>
          </a:p>
          <a:p>
            <a:pPr lvl="0" algn="just"/>
            <a:r>
              <a:rPr lang="cs-CZ" b="1" dirty="0"/>
              <a:t>modernizace kurikula středoškolského odborného vzdělávání tak, aby byly podpořeny odborné a klíčové kompetence</a:t>
            </a:r>
            <a:r>
              <a:rPr lang="cs-CZ" dirty="0"/>
              <a:t> absolventů požadované zaměstnavateli pro uplatnění na trhu práce a usnadňující celoživotní vzdělávání včetně rekvalifikace.</a:t>
            </a:r>
          </a:p>
          <a:p>
            <a:pPr lvl="0" algn="just"/>
            <a:r>
              <a:rPr lang="cs-CZ" b="1" dirty="0"/>
              <a:t>propojení profesních kvalifikací NSK se specifickou (kvalifikační) částí ŠVP</a:t>
            </a:r>
            <a:r>
              <a:rPr lang="cs-CZ" dirty="0"/>
              <a:t> s cílem větší relevance ŠVP potřebám zaměstnavatelů. Ředitelé středních škol budou mít možnost pružně upravovat ŠVP v souladu s aktuálními nově vznikajícími požadavky trhu práce a tím zvyšovat uplatnitelnost absolventů. V průběhu studia bude dále žákům umožněno připravovat se na získání profesní kvalifikace, která rozšíří jejich uplatnitelnost na trhu práce v souladu se zákonem o dalším vzdělávání.</a:t>
            </a:r>
          </a:p>
          <a:p>
            <a:pPr lvl="0" algn="just"/>
            <a:r>
              <a:rPr lang="cs-CZ" b="1" dirty="0"/>
              <a:t>rozšiřování možností realizace odborného výcviku a odborné praxe v ŠVP</a:t>
            </a:r>
            <a:r>
              <a:rPr lang="cs-CZ" dirty="0"/>
              <a:t> ve spolupráci se zaměstnavateli s důrazem na zajištění jejich kvality. Vytvoření standardů praktického vyučování u zaměstnavatelů a </a:t>
            </a:r>
            <a:r>
              <a:rPr lang="cs-CZ" dirty="0" err="1"/>
              <a:t>portfólia</a:t>
            </a:r>
            <a:r>
              <a:rPr lang="cs-CZ" dirty="0"/>
              <a:t> praktického vyučování žáků implementací významných prvků ECVET do vzdělávacího systému. </a:t>
            </a:r>
          </a:p>
          <a:p>
            <a:endParaRPr lang="cs-CZ" dirty="0"/>
          </a:p>
        </p:txBody>
      </p:sp>
      <p:sp>
        <p:nvSpPr>
          <p:cNvPr id="3" name="Zástupný symbol pro obsah 1"/>
          <p:cNvSpPr txBox="1">
            <a:spLocks/>
          </p:cNvSpPr>
          <p:nvPr/>
        </p:nvSpPr>
        <p:spPr>
          <a:xfrm>
            <a:off x="976772" y="1340768"/>
            <a:ext cx="7848872" cy="432048"/>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2000" b="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500" b="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cs-CZ" sz="2400" b="1" smtClean="0">
                <a:solidFill>
                  <a:srgbClr val="418E96"/>
                </a:solidFill>
              </a:rPr>
              <a:t>Připravovaná opatření MŠMT vedoucí k modernizaci odborného vzdělávání</a:t>
            </a:r>
            <a:endParaRPr lang="cs-CZ" sz="2400" b="1" dirty="0" smtClean="0">
              <a:solidFill>
                <a:srgbClr val="418E96"/>
              </a:solidFill>
            </a:endParaRPr>
          </a:p>
        </p:txBody>
      </p:sp>
    </p:spTree>
    <p:extLst>
      <p:ext uri="{BB962C8B-B14F-4D97-AF65-F5344CB8AC3E}">
        <p14:creationId xmlns:p14="http://schemas.microsoft.com/office/powerpoint/2010/main" val="293993932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1115616" y="1340768"/>
            <a:ext cx="7571184" cy="432048"/>
          </a:xfrm>
        </p:spPr>
        <p:txBody>
          <a:bodyPr>
            <a:normAutofit lnSpcReduction="10000"/>
          </a:bodyPr>
          <a:lstStyle/>
          <a:p>
            <a:pPr marL="0" indent="0" algn="ctr">
              <a:buNone/>
            </a:pPr>
            <a:r>
              <a:rPr lang="cs-CZ" sz="2400" b="1" dirty="0" smtClean="0">
                <a:solidFill>
                  <a:srgbClr val="418E96"/>
                </a:solidFill>
              </a:rPr>
              <a:t>Systémová podpora spolupráce škol a firem</a:t>
            </a:r>
          </a:p>
        </p:txBody>
      </p:sp>
      <p:sp>
        <p:nvSpPr>
          <p:cNvPr id="5" name="Zástupný symbol pro obsah 2"/>
          <p:cNvSpPr txBox="1">
            <a:spLocks/>
          </p:cNvSpPr>
          <p:nvPr/>
        </p:nvSpPr>
        <p:spPr>
          <a:xfrm>
            <a:off x="1115616" y="1988840"/>
            <a:ext cx="7776864" cy="4536504"/>
          </a:xfrm>
          <a:prstGeom prst="rect">
            <a:avLst/>
          </a:prstGeom>
        </p:spPr>
        <p:txBody>
          <a:bodyPr vert="horz" lIns="91440" tIns="45720" rIns="91440" bIns="45720" rtlCol="0">
            <a:normAutofit/>
          </a:bodyPr>
          <a:lstStyle/>
          <a:p>
            <a:pPr marL="457200" lvl="0" indent="-457200" algn="just">
              <a:lnSpc>
                <a:spcPct val="110000"/>
              </a:lnSpc>
              <a:spcAft>
                <a:spcPts val="300"/>
              </a:spcAft>
              <a:buFontTx/>
              <a:buChar char="-"/>
            </a:pPr>
            <a:r>
              <a:rPr lang="cs-CZ" sz="1600" dirty="0" smtClean="0"/>
              <a:t>MŠMT (společně s MF, MPO a zástupci zaměstnavatelských svazů) se věcně, legislativně a metodicky podílelo na </a:t>
            </a:r>
            <a:r>
              <a:rPr lang="cs-CZ" sz="1600" b="1" dirty="0" smtClean="0"/>
              <a:t>zavedení daňového zvýhodnění zaměstnavatelů </a:t>
            </a:r>
            <a:r>
              <a:rPr lang="cs-CZ" sz="1600" dirty="0" smtClean="0"/>
              <a:t>(od 2014), </a:t>
            </a:r>
            <a:r>
              <a:rPr lang="cs-CZ" sz="1600" b="1" dirty="0" smtClean="0"/>
              <a:t>kteří umožňují realizaci praktického vyučování ve svých zařízeních</a:t>
            </a:r>
            <a:r>
              <a:rPr lang="cs-CZ" sz="1600" dirty="0" smtClean="0"/>
              <a:t> – v rámci novely zákona č. 586/1992 Sb., o daních z příjmů (zákon je v gesci MF);</a:t>
            </a:r>
          </a:p>
          <a:p>
            <a:pPr marL="457200" lvl="0" indent="-457200" algn="just">
              <a:lnSpc>
                <a:spcPct val="110000"/>
              </a:lnSpc>
              <a:spcAft>
                <a:spcPts val="300"/>
              </a:spcAft>
              <a:buFontTx/>
              <a:buChar char="-"/>
            </a:pPr>
            <a:endParaRPr lang="cs-CZ" sz="1600" dirty="0" smtClean="0"/>
          </a:p>
          <a:p>
            <a:pPr marL="457200" lvl="0" indent="-457200" algn="just">
              <a:lnSpc>
                <a:spcPct val="110000"/>
              </a:lnSpc>
              <a:spcAft>
                <a:spcPts val="300"/>
              </a:spcAft>
              <a:buFontTx/>
              <a:buChar char="-"/>
            </a:pPr>
            <a:r>
              <a:rPr lang="cs-CZ" sz="1600" b="1" dirty="0" smtClean="0"/>
              <a:t>kvalifikační zvýhodnění odborníků z praxe</a:t>
            </a:r>
            <a:r>
              <a:rPr lang="cs-CZ" sz="1600" dirty="0" smtClean="0"/>
              <a:t>, kteří vyučují na odborných školách </a:t>
            </a:r>
            <a:r>
              <a:rPr lang="cs-CZ" sz="1600" b="1" dirty="0" smtClean="0"/>
              <a:t>s úvazkem do 0,5 </a:t>
            </a:r>
            <a:r>
              <a:rPr lang="cs-CZ" sz="1600" dirty="0" smtClean="0"/>
              <a:t>a to tím, že tito odborníci nemusí mít pedagogické vzdělání (od roku 2014);</a:t>
            </a:r>
          </a:p>
          <a:p>
            <a:pPr marL="457200" lvl="0" indent="-457200" algn="just">
              <a:lnSpc>
                <a:spcPct val="110000"/>
              </a:lnSpc>
              <a:spcAft>
                <a:spcPts val="300"/>
              </a:spcAft>
              <a:buFontTx/>
              <a:buChar char="-"/>
            </a:pPr>
            <a:endParaRPr lang="cs-CZ" sz="1600" dirty="0" smtClean="0"/>
          </a:p>
          <a:p>
            <a:pPr marL="457200" lvl="0" indent="-457200" algn="just">
              <a:lnSpc>
                <a:spcPct val="110000"/>
              </a:lnSpc>
              <a:spcAft>
                <a:spcPts val="300"/>
              </a:spcAft>
              <a:buFontTx/>
              <a:buChar char="-"/>
            </a:pPr>
            <a:r>
              <a:rPr lang="cs-CZ" sz="1600" b="1" dirty="0" smtClean="0"/>
              <a:t>metodické výstupy</a:t>
            </a:r>
            <a:r>
              <a:rPr lang="cs-CZ" sz="1600" dirty="0" smtClean="0"/>
              <a:t> Individuálního projektu národního - Podpora spolupráce škol a firem (</a:t>
            </a:r>
            <a:r>
              <a:rPr lang="cs-CZ" sz="1600" b="1" dirty="0" smtClean="0"/>
              <a:t>POSPOLU</a:t>
            </a:r>
            <a:r>
              <a:rPr lang="cs-CZ" sz="1600" dirty="0" smtClean="0"/>
              <a:t>), jehož realizace skončila v říjnu 2015.</a:t>
            </a:r>
          </a:p>
        </p:txBody>
      </p:sp>
    </p:spTree>
    <p:extLst>
      <p:ext uri="{BB962C8B-B14F-4D97-AF65-F5344CB8AC3E}">
        <p14:creationId xmlns:p14="http://schemas.microsoft.com/office/powerpoint/2010/main" val="230174328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Motiv systému Office">
  <a:themeElements>
    <a:clrScheme name="MSMT">
      <a:dk1>
        <a:sysClr val="windowText" lastClr="000000"/>
      </a:dk1>
      <a:lt1>
        <a:sysClr val="window" lastClr="FFFFFF"/>
      </a:lt1>
      <a:dk2>
        <a:srgbClr val="1F497D"/>
      </a:dk2>
      <a:lt2>
        <a:srgbClr val="EEECE1"/>
      </a:lt2>
      <a:accent1>
        <a:srgbClr val="418E96"/>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adpis">
      <a:majorFont>
        <a:latin typeface="Calibri"/>
        <a:ea typeface=""/>
        <a:cs typeface=""/>
      </a:majorFont>
      <a:minorFont>
        <a:latin typeface="Calibri"/>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1393</TotalTime>
  <Words>867</Words>
  <Application>Microsoft Office PowerPoint</Application>
  <PresentationFormat>Předvádění na obrazovce (4:3)</PresentationFormat>
  <Paragraphs>183</Paragraphs>
  <Slides>17</Slides>
  <Notes>15</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17</vt:i4>
      </vt:variant>
    </vt:vector>
  </HeadingPairs>
  <TitlesOfParts>
    <vt:vector size="21" baseType="lpstr">
      <vt:lpstr>Arial</vt:lpstr>
      <vt:lpstr>Calibri</vt:lpstr>
      <vt:lpstr>Wingdings</vt:lpstr>
      <vt:lpstr>Motiv systému Office</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Státní podpora sportu  pro rok 2013</dc:title>
  <dc:creator>User</dc:creator>
  <cp:lastModifiedBy>Pracný Zdeněk</cp:lastModifiedBy>
  <cp:revision>517</cp:revision>
  <cp:lastPrinted>2017-09-21T07:16:25Z</cp:lastPrinted>
  <dcterms:created xsi:type="dcterms:W3CDTF">2013-10-09T10:41:53Z</dcterms:created>
  <dcterms:modified xsi:type="dcterms:W3CDTF">2017-09-21T07:55:24Z</dcterms:modified>
</cp:coreProperties>
</file>