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77" r:id="rId4"/>
    <p:sldId id="291" r:id="rId5"/>
    <p:sldId id="292" r:id="rId6"/>
    <p:sldId id="293" r:id="rId7"/>
    <p:sldId id="268" r:id="rId8"/>
    <p:sldId id="275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47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17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7" name="Picture 2" descr="C:\Users\LENKAK~1\AppData\Local\Temp\Rar$DI00.070\VZK clen group sipka black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3132" y="6214584"/>
            <a:ext cx="2519548" cy="629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5564" y="5922267"/>
            <a:ext cx="2141902" cy="384637"/>
          </a:xfrm>
          <a:prstGeom prst="rect">
            <a:avLst/>
          </a:prstGeom>
        </p:spPr>
      </p:pic>
      <p:sp>
        <p:nvSpPr>
          <p:cNvPr id="9" name="Ovál 5"/>
          <p:cNvSpPr/>
          <p:nvPr userDrawn="1"/>
        </p:nvSpPr>
        <p:spPr bwMode="auto">
          <a:xfrm flipH="1">
            <a:off x="8191239" y="-481012"/>
            <a:ext cx="1584325" cy="15113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76113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www.everesta.cz</a:t>
            </a:r>
          </a:p>
        </p:txBody>
      </p:sp>
    </p:spTree>
    <p:extLst>
      <p:ext uri="{BB962C8B-B14F-4D97-AF65-F5344CB8AC3E}">
        <p14:creationId xmlns="" xmlns:p14="http://schemas.microsoft.com/office/powerpoint/2010/main" val="207379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www.everesta.cz</a:t>
            </a:r>
          </a:p>
        </p:txBody>
      </p:sp>
    </p:spTree>
    <p:extLst>
      <p:ext uri="{BB962C8B-B14F-4D97-AF65-F5344CB8AC3E}">
        <p14:creationId xmlns="" xmlns:p14="http://schemas.microsoft.com/office/powerpoint/2010/main" val="3359638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www.everesta.cz</a:t>
            </a:r>
          </a:p>
        </p:txBody>
      </p:sp>
    </p:spTree>
    <p:extLst>
      <p:ext uri="{BB962C8B-B14F-4D97-AF65-F5344CB8AC3E}">
        <p14:creationId xmlns="" xmlns:p14="http://schemas.microsoft.com/office/powerpoint/2010/main" val="418154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RESTA_simp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www.everesta.cz</a:t>
            </a:r>
          </a:p>
        </p:txBody>
      </p:sp>
    </p:spTree>
    <p:extLst>
      <p:ext uri="{BB962C8B-B14F-4D97-AF65-F5344CB8AC3E}">
        <p14:creationId xmlns="" xmlns:p14="http://schemas.microsoft.com/office/powerpoint/2010/main" val="3436729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/>
              <a:t>www.everesta.cz</a:t>
            </a:r>
          </a:p>
        </p:txBody>
      </p:sp>
      <p:sp>
        <p:nvSpPr>
          <p:cNvPr id="10" name="Ovál 5"/>
          <p:cNvSpPr/>
          <p:nvPr userDrawn="1"/>
        </p:nvSpPr>
        <p:spPr bwMode="auto">
          <a:xfrm flipH="1">
            <a:off x="11132418" y="364331"/>
            <a:ext cx="863600" cy="865188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1" name="Ovál 5"/>
          <p:cNvSpPr/>
          <p:nvPr userDrawn="1"/>
        </p:nvSpPr>
        <p:spPr bwMode="auto">
          <a:xfrm flipH="1">
            <a:off x="10572930" y="1027906"/>
            <a:ext cx="431800" cy="4318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2" name="Ovál 5"/>
          <p:cNvSpPr/>
          <p:nvPr userDrawn="1"/>
        </p:nvSpPr>
        <p:spPr bwMode="auto">
          <a:xfrm flipH="1">
            <a:off x="10141130" y="365125"/>
            <a:ext cx="431800" cy="431800"/>
          </a:xfrm>
          <a:prstGeom prst="ellipse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293335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4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1355" y="1122363"/>
            <a:ext cx="11662114" cy="2675914"/>
          </a:xfrm>
        </p:spPr>
        <p:txBody>
          <a:bodyPr>
            <a:normAutofit/>
          </a:bodyPr>
          <a:lstStyle/>
          <a:p>
            <a:r>
              <a:rPr lang="cs-CZ" sz="2400" dirty="0" smtClean="0">
                <a:latin typeface="+mj-lt"/>
              </a:rPr>
              <a:t>Konference SCHP ČR:</a:t>
            </a:r>
            <a:br>
              <a:rPr lang="cs-CZ" sz="2400" dirty="0" smtClean="0">
                <a:latin typeface="+mj-lt"/>
              </a:rPr>
            </a:br>
            <a:r>
              <a:rPr lang="cs-CZ" sz="2400" dirty="0" smtClean="0">
                <a:latin typeface="+mj-lt"/>
              </a:rPr>
              <a:t>Zaměstnanost mladé generace v chemickém průmyslu jako společný cíl sociálních partnerů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3200" b="1" dirty="0" smtClean="0"/>
              <a:t> </a:t>
            </a:r>
            <a:br>
              <a:rPr lang="cs-CZ" sz="3200" b="1" dirty="0" smtClean="0"/>
            </a:br>
            <a:r>
              <a:rPr lang="cs-CZ" sz="3200" b="1" dirty="0" smtClean="0"/>
              <a:t/>
            </a:r>
            <a:br>
              <a:rPr lang="cs-CZ" sz="3200" b="1" dirty="0" smtClean="0"/>
            </a:br>
            <a:r>
              <a:rPr lang="cs-CZ" sz="3600" b="1" dirty="0" smtClean="0">
                <a:latin typeface="+mj-lt"/>
              </a:rPr>
              <a:t>Zaměstnanost mladé generace aneb co přinese průmysl 4.0 </a:t>
            </a: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i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latin typeface="+mj-lt"/>
              </a:rPr>
              <a:t>Radomil </a:t>
            </a:r>
            <a:r>
              <a:rPr lang="cs-CZ" dirty="0" err="1" smtClean="0">
                <a:latin typeface="+mj-lt"/>
              </a:rPr>
              <a:t>Bábek</a:t>
            </a:r>
            <a:r>
              <a:rPr lang="cs-CZ" dirty="0" smtClean="0">
                <a:latin typeface="+mj-lt"/>
              </a:rPr>
              <a:t>, g.</a:t>
            </a:r>
            <a:r>
              <a:rPr lang="cs-CZ" dirty="0" err="1" smtClean="0">
                <a:latin typeface="+mj-lt"/>
              </a:rPr>
              <a:t>ř</a:t>
            </a:r>
            <a:r>
              <a:rPr lang="cs-CZ" dirty="0" smtClean="0">
                <a:latin typeface="+mj-lt"/>
              </a:rPr>
              <a:t>. VZK </a:t>
            </a:r>
            <a:r>
              <a:rPr lang="cs-CZ" dirty="0" err="1" smtClean="0">
                <a:latin typeface="+mj-lt"/>
              </a:rPr>
              <a:t>Group</a:t>
            </a:r>
            <a:r>
              <a:rPr lang="cs-CZ" dirty="0" smtClean="0">
                <a:latin typeface="+mj-lt"/>
              </a:rPr>
              <a:t>, s.r.o.</a:t>
            </a:r>
          </a:p>
          <a:p>
            <a:r>
              <a:rPr lang="cs-CZ" dirty="0" smtClean="0">
                <a:latin typeface="+mj-lt"/>
              </a:rPr>
              <a:t>Praha, 21. 9. 2017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56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0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cs-CZ" b="1" dirty="0" smtClean="0">
                <a:latin typeface="+mj-lt"/>
              </a:rPr>
              <a:t>Zaměstnanost mladé generace aneb co přinese průmysl 4.0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Neodvratný proces robotizace a digitalizace. Budoucnost již žijeme. 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Robotizace a automatizace, zasáhne více oborů, než si dnes dokážeme představit. 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Ruce nahradí roboti, mozky umělá inteligence.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Čeká nás zdánlivě pohodlné bytí. Práce bez námahy, krytí potřeb bez úsilí, zábava a odpočinek.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Jen zlomek lidí bude mít vysokou kvalifikaci, zatímco většina ji nebude potřebovat.</a:t>
            </a:r>
          </a:p>
          <a:p>
            <a:pPr>
              <a:buNone/>
            </a:pPr>
            <a:r>
              <a:rPr lang="cs-CZ" dirty="0" smtClean="0">
                <a:latin typeface="+mj-lt"/>
              </a:rPr>
              <a:t>Proč se snažit?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4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latin typeface="+mj-lt"/>
              </a:rPr>
              <a:t>Zaměstnanost mladé generace aneb co přinese průmysl 4.0</a:t>
            </a:r>
          </a:p>
          <a:p>
            <a:r>
              <a:rPr lang="cs-CZ" dirty="0" smtClean="0">
                <a:latin typeface="+mj-lt"/>
              </a:rPr>
              <a:t>Oprávněná potřeba, nezadržitelný vývojový trend</a:t>
            </a:r>
          </a:p>
          <a:p>
            <a:r>
              <a:rPr lang="cs-CZ" dirty="0" smtClean="0">
                <a:latin typeface="+mj-lt"/>
              </a:rPr>
              <a:t>Státní podpora</a:t>
            </a:r>
          </a:p>
          <a:p>
            <a:r>
              <a:rPr lang="cs-CZ" dirty="0" smtClean="0">
                <a:latin typeface="+mj-lt"/>
              </a:rPr>
              <a:t>Privatizace zisků, socializace nákladů</a:t>
            </a:r>
          </a:p>
          <a:p>
            <a:r>
              <a:rPr lang="cs-CZ" dirty="0" smtClean="0">
                <a:latin typeface="+mj-lt"/>
              </a:rPr>
              <a:t>Velcí vs. malí</a:t>
            </a:r>
          </a:p>
          <a:p>
            <a:r>
              <a:rPr lang="cs-CZ" dirty="0" smtClean="0">
                <a:latin typeface="+mj-lt"/>
              </a:rPr>
              <a:t>Společenské změny</a:t>
            </a:r>
          </a:p>
          <a:p>
            <a:r>
              <a:rPr lang="cs-CZ" dirty="0" smtClean="0">
                <a:latin typeface="+mj-lt"/>
              </a:rPr>
              <a:t>Důsledky pro firemní vzdělávání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4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latin typeface="+mj-lt"/>
              </a:rPr>
              <a:t>Zaměstnanost mladé generace aneb co přinese průmysl 4.0</a:t>
            </a:r>
            <a:endParaRPr lang="cs-CZ" dirty="0" smtClean="0">
              <a:latin typeface="+mj-lt"/>
            </a:endParaRPr>
          </a:p>
          <a:p>
            <a:pPr>
              <a:buNone/>
            </a:pPr>
            <a:r>
              <a:rPr lang="cs-CZ" dirty="0" smtClean="0">
                <a:latin typeface="+mj-lt"/>
              </a:rPr>
              <a:t>Společenské změny</a:t>
            </a:r>
          </a:p>
          <a:p>
            <a:r>
              <a:rPr lang="cs-CZ" dirty="0" smtClean="0">
                <a:latin typeface="+mj-lt"/>
              </a:rPr>
              <a:t>Snížení počtu pracovních míst</a:t>
            </a:r>
          </a:p>
          <a:p>
            <a:r>
              <a:rPr lang="cs-CZ" dirty="0" smtClean="0">
                <a:latin typeface="+mj-lt"/>
              </a:rPr>
              <a:t>Výběrová státní podpora</a:t>
            </a:r>
          </a:p>
          <a:p>
            <a:r>
              <a:rPr lang="cs-CZ" dirty="0" smtClean="0">
                <a:latin typeface="+mj-lt"/>
              </a:rPr>
              <a:t>Náklady na sociální smír</a:t>
            </a:r>
          </a:p>
          <a:p>
            <a:r>
              <a:rPr lang="cs-CZ" dirty="0" smtClean="0">
                <a:latin typeface="+mj-lt"/>
              </a:rPr>
              <a:t>Podpora velkých vs. tlak na malé</a:t>
            </a:r>
          </a:p>
          <a:p>
            <a:r>
              <a:rPr lang="cs-CZ" dirty="0" smtClean="0">
                <a:latin typeface="+mj-lt"/>
              </a:rPr>
              <a:t>Závislost vs. nezávislost</a:t>
            </a:r>
          </a:p>
          <a:p>
            <a:pPr>
              <a:buNone/>
            </a:pPr>
            <a:r>
              <a:rPr lang="cs-CZ" smtClean="0">
                <a:latin typeface="+mj-lt"/>
              </a:rPr>
              <a:t>Příští </a:t>
            </a:r>
            <a:r>
              <a:rPr lang="cs-CZ" dirty="0" smtClean="0">
                <a:latin typeface="+mj-lt"/>
              </a:rPr>
              <a:t>krize bude ještě hlubší než </a:t>
            </a:r>
            <a:r>
              <a:rPr lang="cs-CZ" smtClean="0">
                <a:latin typeface="+mj-lt"/>
              </a:rPr>
              <a:t>ta minulá.</a:t>
            </a: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4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latin typeface="+mj-lt"/>
              </a:rPr>
              <a:t>Zaměstnanost mladé generace aneb co přinese průmysl 4.0</a:t>
            </a:r>
            <a:endParaRPr lang="cs-CZ" dirty="0" smtClean="0">
              <a:latin typeface="+mj-lt"/>
            </a:endParaRPr>
          </a:p>
          <a:p>
            <a:pPr>
              <a:buNone/>
            </a:pPr>
            <a:r>
              <a:rPr lang="cs-CZ" dirty="0" smtClean="0">
                <a:latin typeface="+mj-lt"/>
              </a:rPr>
              <a:t>Důsledky pro firmy a firemní vzdělávání</a:t>
            </a:r>
          </a:p>
          <a:p>
            <a:r>
              <a:rPr lang="cs-CZ" dirty="0" smtClean="0">
                <a:latin typeface="+mj-lt"/>
              </a:rPr>
              <a:t>Přínos pro několik, náklady všech</a:t>
            </a:r>
          </a:p>
          <a:p>
            <a:r>
              <a:rPr lang="cs-CZ" dirty="0" smtClean="0">
                <a:latin typeface="+mj-lt"/>
              </a:rPr>
              <a:t>Větší počty uchazečů o práci</a:t>
            </a:r>
          </a:p>
          <a:p>
            <a:r>
              <a:rPr lang="cs-CZ" dirty="0" smtClean="0">
                <a:latin typeface="+mj-lt"/>
              </a:rPr>
              <a:t>Stát, jako konkurence</a:t>
            </a:r>
          </a:p>
          <a:p>
            <a:r>
              <a:rPr lang="cs-CZ" dirty="0" smtClean="0">
                <a:latin typeface="+mj-lt"/>
              </a:rPr>
              <a:t>Změny chování a pracovních návyků lidí</a:t>
            </a:r>
          </a:p>
          <a:p>
            <a:r>
              <a:rPr lang="cs-CZ" dirty="0" smtClean="0">
                <a:latin typeface="+mj-lt"/>
              </a:rPr>
              <a:t>Snížení kvality a kvalifikace lidí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4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b="1" dirty="0" smtClean="0">
                <a:latin typeface="+mj-lt"/>
              </a:rPr>
              <a:t>Zaměstnanost mladé generace aneb co přinese průmysl 4.0</a:t>
            </a:r>
            <a:endParaRPr lang="cs-CZ" dirty="0" smtClean="0">
              <a:latin typeface="+mj-lt"/>
            </a:endParaRPr>
          </a:p>
          <a:p>
            <a:pPr>
              <a:buNone/>
            </a:pPr>
            <a:r>
              <a:rPr lang="cs-CZ" dirty="0" smtClean="0">
                <a:latin typeface="+mj-lt"/>
              </a:rPr>
              <a:t>Snížení kvality a kvalifikace lidí</a:t>
            </a:r>
          </a:p>
          <a:p>
            <a:r>
              <a:rPr lang="cs-CZ" dirty="0" smtClean="0">
                <a:latin typeface="+mj-lt"/>
              </a:rPr>
              <a:t>Regresní účinek společenského rozvoje – historický mezník?</a:t>
            </a:r>
          </a:p>
          <a:p>
            <a:r>
              <a:rPr lang="cs-CZ" dirty="0" smtClean="0">
                <a:latin typeface="+mj-lt"/>
              </a:rPr>
              <a:t>Malá skupina vysoce kvalifikovaných</a:t>
            </a:r>
          </a:p>
          <a:p>
            <a:r>
              <a:rPr lang="cs-CZ" dirty="0" smtClean="0">
                <a:latin typeface="+mj-lt"/>
              </a:rPr>
              <a:t>Snižování nároků a požadavků</a:t>
            </a:r>
          </a:p>
          <a:p>
            <a:r>
              <a:rPr lang="cs-CZ" dirty="0" smtClean="0">
                <a:latin typeface="+mj-lt"/>
              </a:rPr>
              <a:t>Změny motivace</a:t>
            </a:r>
          </a:p>
          <a:p>
            <a:r>
              <a:rPr lang="cs-CZ" dirty="0" smtClean="0">
                <a:latin typeface="+mj-lt"/>
              </a:rPr>
              <a:t>Hledání cest k výkonu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000" dirty="0" smtClean="0">
                <a:latin typeface="+mj-lt"/>
              </a:rPr>
              <a:t>Konference SCHP ČR:</a:t>
            </a:r>
            <a:r>
              <a:rPr lang="cs-CZ" sz="2400" dirty="0" smtClean="0">
                <a:latin typeface="+mj-lt"/>
              </a:rPr>
              <a:t/>
            </a:r>
            <a:br>
              <a:rPr lang="cs-CZ" sz="2400" dirty="0" smtClean="0">
                <a:latin typeface="+mj-lt"/>
              </a:rPr>
            </a:br>
            <a:r>
              <a:rPr lang="cs-CZ" sz="2000" dirty="0" smtClean="0">
                <a:latin typeface="+mj-lt"/>
              </a:rPr>
              <a:t>Zaměstnanost mladé generace v chemickém průmyslu jako společný cíl sociálních partnerů </a:t>
            </a:r>
            <a:endParaRPr lang="cs-CZ" sz="2400" dirty="0"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cs-CZ" sz="3000" b="1" dirty="0" smtClean="0">
                <a:latin typeface="+mj-lt"/>
              </a:rPr>
              <a:t>Zaměstnanost mladé generace aneb co přinese průmysl 4.0</a:t>
            </a:r>
            <a:endParaRPr lang="cs-CZ" sz="3000" dirty="0" smtClean="0">
              <a:latin typeface="+mj-lt"/>
            </a:endParaRPr>
          </a:p>
          <a:p>
            <a:pPr>
              <a:buNone/>
            </a:pPr>
            <a:r>
              <a:rPr lang="cs-CZ" sz="3000" dirty="0" smtClean="0">
                <a:latin typeface="+mj-lt"/>
              </a:rPr>
              <a:t>Co ovlivní </a:t>
            </a:r>
            <a:r>
              <a:rPr lang="cs-CZ" sz="3000" smtClean="0">
                <a:latin typeface="+mj-lt"/>
              </a:rPr>
              <a:t>firemy </a:t>
            </a:r>
            <a:r>
              <a:rPr lang="cs-CZ" sz="3000" dirty="0" smtClean="0">
                <a:latin typeface="+mj-lt"/>
              </a:rPr>
              <a:t>v následujících desítkách let?</a:t>
            </a:r>
          </a:p>
          <a:p>
            <a:r>
              <a:rPr lang="cs-CZ" sz="3000" dirty="0" smtClean="0">
                <a:latin typeface="+mj-lt"/>
              </a:rPr>
              <a:t>Většina lidí si své mínění nevytváří pečlivým sběrem informací a jejich uvážlivým vyhodnocováním. (</a:t>
            </a:r>
            <a:r>
              <a:rPr lang="cs-CZ" sz="3000" dirty="0" err="1" smtClean="0">
                <a:latin typeface="+mj-lt"/>
              </a:rPr>
              <a:t>W.Lippmann</a:t>
            </a:r>
            <a:r>
              <a:rPr lang="cs-CZ" sz="3000" dirty="0" smtClean="0">
                <a:latin typeface="+mj-lt"/>
              </a:rPr>
              <a:t>)</a:t>
            </a:r>
          </a:p>
          <a:p>
            <a:r>
              <a:rPr lang="cs-CZ" sz="3000" dirty="0" smtClean="0">
                <a:latin typeface="+mj-lt"/>
              </a:rPr>
              <a:t>Závislost většiny lidí: na svém výkonu nebo na státu?</a:t>
            </a:r>
          </a:p>
          <a:p>
            <a:r>
              <a:rPr lang="cs-CZ" sz="3000" dirty="0" smtClean="0">
                <a:latin typeface="+mj-lt"/>
              </a:rPr>
              <a:t>Bude většina lidí potřebovat odborné a profesní vzdělání?</a:t>
            </a:r>
          </a:p>
          <a:p>
            <a:r>
              <a:rPr lang="cs-CZ" sz="3000" dirty="0" smtClean="0">
                <a:latin typeface="+mj-lt"/>
              </a:rPr>
              <a:t>Hrozba nivelizaci myšlení a postojů. Rozšiřuje se uzavřené myšlení (</a:t>
            </a:r>
            <a:r>
              <a:rPr lang="cs-CZ" sz="3000" dirty="0" err="1" smtClean="0">
                <a:latin typeface="+mj-lt"/>
              </a:rPr>
              <a:t>fixed</a:t>
            </a:r>
            <a:r>
              <a:rPr lang="cs-CZ" sz="3000" dirty="0" smtClean="0">
                <a:latin typeface="+mj-lt"/>
              </a:rPr>
              <a:t> </a:t>
            </a:r>
            <a:r>
              <a:rPr lang="cs-CZ" sz="3000" dirty="0" err="1" smtClean="0">
                <a:latin typeface="+mj-lt"/>
              </a:rPr>
              <a:t>mindset</a:t>
            </a:r>
            <a:r>
              <a:rPr lang="cs-CZ" sz="3000" dirty="0" smtClean="0">
                <a:latin typeface="+mj-lt"/>
              </a:rPr>
              <a:t>), snižuje se ochota naslouchat i míra tolerance.</a:t>
            </a:r>
          </a:p>
          <a:p>
            <a:pPr>
              <a:buNone/>
            </a:pPr>
            <a:r>
              <a:rPr lang="cs-CZ" sz="3000" dirty="0" smtClean="0">
                <a:latin typeface="+mj-lt"/>
              </a:rPr>
              <a:t>Musíme se připravit. Nikdo nám nepomůže, musíme si pomoci sami.</a:t>
            </a:r>
          </a:p>
          <a:p>
            <a:pPr>
              <a:buNone/>
            </a:pPr>
            <a:endParaRPr lang="cs-CZ" dirty="0" smtClean="0">
              <a:latin typeface="+mj-lt"/>
            </a:endParaRPr>
          </a:p>
          <a:p>
            <a:pPr>
              <a:buNone/>
            </a:pPr>
            <a:endParaRPr lang="cs-CZ" b="1" dirty="0"/>
          </a:p>
        </p:txBody>
      </p:sp>
    </p:spTree>
    <p:extLst>
      <p:ext uri="{BB962C8B-B14F-4D97-AF65-F5344CB8AC3E}">
        <p14:creationId xmlns="" xmlns:p14="http://schemas.microsoft.com/office/powerpoint/2010/main" val="175607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7625" y="1122363"/>
            <a:ext cx="11605846" cy="2675914"/>
          </a:xfrm>
        </p:spPr>
        <p:txBody>
          <a:bodyPr>
            <a:normAutofit fontScale="90000"/>
          </a:bodyPr>
          <a:lstStyle/>
          <a:p>
            <a:r>
              <a:rPr lang="cs-CZ" sz="4400" dirty="0" smtClean="0">
                <a:latin typeface="+mj-lt"/>
              </a:rPr>
              <a:t/>
            </a:r>
            <a:br>
              <a:rPr lang="cs-CZ" sz="4400" dirty="0" smtClean="0">
                <a:latin typeface="+mj-lt"/>
              </a:rPr>
            </a:br>
            <a:r>
              <a:rPr lang="cs-CZ" sz="2700" dirty="0" smtClean="0">
                <a:latin typeface="+mj-lt"/>
              </a:rPr>
              <a:t>Konference SCHP ČR:</a:t>
            </a:r>
            <a:br>
              <a:rPr lang="cs-CZ" sz="2700" dirty="0" smtClean="0">
                <a:latin typeface="+mj-lt"/>
              </a:rPr>
            </a:br>
            <a:r>
              <a:rPr lang="cs-CZ" sz="2700" dirty="0" smtClean="0">
                <a:latin typeface="+mj-lt"/>
              </a:rPr>
              <a:t>Zaměstnanost mladé generace v chemickém průmyslu jako společný cíl sociálních partnerů </a:t>
            </a:r>
            <a:r>
              <a:rPr lang="cs-CZ" sz="2300" dirty="0" smtClean="0">
                <a:latin typeface="+mj-lt"/>
              </a:rPr>
              <a:t/>
            </a:r>
            <a:br>
              <a:rPr lang="cs-CZ" sz="2300" dirty="0" smtClean="0">
                <a:latin typeface="+mj-lt"/>
              </a:rPr>
            </a:br>
            <a:r>
              <a:rPr lang="cs-CZ" sz="2300" dirty="0" smtClean="0">
                <a:latin typeface="+mj-lt"/>
              </a:rPr>
              <a:t/>
            </a:r>
            <a:br>
              <a:rPr lang="cs-CZ" sz="2300" dirty="0" smtClean="0">
                <a:latin typeface="+mj-lt"/>
              </a:rPr>
            </a:br>
            <a:r>
              <a:rPr lang="cs-CZ" sz="2300" dirty="0" smtClean="0">
                <a:latin typeface="+mj-lt"/>
              </a:rPr>
              <a:t/>
            </a:r>
            <a:br>
              <a:rPr lang="cs-CZ" sz="2300" dirty="0" smtClean="0">
                <a:latin typeface="+mj-lt"/>
              </a:rPr>
            </a:br>
            <a:r>
              <a:rPr lang="cs-CZ" sz="2300" dirty="0" smtClean="0">
                <a:latin typeface="+mj-lt"/>
              </a:rPr>
              <a:t/>
            </a:r>
            <a:br>
              <a:rPr lang="cs-CZ" sz="2300" dirty="0" smtClean="0">
                <a:latin typeface="+mj-lt"/>
              </a:rPr>
            </a:br>
            <a:r>
              <a:rPr lang="cs-CZ" sz="4000" b="1" dirty="0" smtClean="0">
                <a:latin typeface="+mj-lt"/>
              </a:rPr>
              <a:t>Zaměstnanost mladé generace aneb co přinese průmysl 4.0 </a:t>
            </a:r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i="1" dirty="0">
              <a:latin typeface="Rage Italic" pitchFamily="66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latin typeface="+mj-lt"/>
              </a:rPr>
              <a:t>Radomil </a:t>
            </a:r>
            <a:r>
              <a:rPr lang="cs-CZ" dirty="0" err="1" smtClean="0">
                <a:latin typeface="+mj-lt"/>
              </a:rPr>
              <a:t>Bábek</a:t>
            </a:r>
            <a:r>
              <a:rPr lang="cs-CZ" dirty="0" smtClean="0">
                <a:latin typeface="+mj-lt"/>
              </a:rPr>
              <a:t>, g.</a:t>
            </a:r>
            <a:r>
              <a:rPr lang="cs-CZ" dirty="0" err="1" smtClean="0">
                <a:latin typeface="+mj-lt"/>
              </a:rPr>
              <a:t>ř</a:t>
            </a:r>
            <a:r>
              <a:rPr lang="cs-CZ" dirty="0" smtClean="0">
                <a:latin typeface="+mj-lt"/>
              </a:rPr>
              <a:t>. VZK </a:t>
            </a:r>
            <a:r>
              <a:rPr lang="cs-CZ" dirty="0" err="1" smtClean="0">
                <a:latin typeface="+mj-lt"/>
              </a:rPr>
              <a:t>Group</a:t>
            </a:r>
            <a:r>
              <a:rPr lang="cs-CZ" dirty="0" smtClean="0">
                <a:latin typeface="+mj-lt"/>
              </a:rPr>
              <a:t>, s.r.o.</a:t>
            </a:r>
          </a:p>
          <a:p>
            <a:r>
              <a:rPr lang="cs-CZ" dirty="0" smtClean="0">
                <a:latin typeface="+mj-lt"/>
              </a:rPr>
              <a:t>Praha, 21. 9. 2017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565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374</Words>
  <Application>Microsoft Office PowerPoint</Application>
  <PresentationFormat>Vlastní</PresentationFormat>
  <Paragraphs>59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Office</vt:lpstr>
      <vt:lpstr>Konference SCHP ČR: Zaměstnanost mladé generace v chemickém průmyslu jako společný cíl sociálních partnerů     Zaměstnanost mladé generace aneb co přinese průmysl 4.0  </vt:lpstr>
      <vt:lpstr>Konference SCHP ČR: Zaměstnanost mladé generace v chemickém průmyslu jako společný cíl sociálních partnerů </vt:lpstr>
      <vt:lpstr>Konference SCHP ČR: Zaměstnanost mladé generace v chemickém průmyslu jako společný cíl sociálních partnerů </vt:lpstr>
      <vt:lpstr>Konference SCHP ČR: Zaměstnanost mladé generace v chemickém průmyslu jako společný cíl sociálních partnerů </vt:lpstr>
      <vt:lpstr>Konference SCHP ČR: Zaměstnanost mladé generace v chemickém průmyslu jako společný cíl sociálních partnerů </vt:lpstr>
      <vt:lpstr>Konference SCHP ČR: Zaměstnanost mladé generace v chemickém průmyslu jako společný cíl sociálních partnerů </vt:lpstr>
      <vt:lpstr>Konference SCHP ČR: Zaměstnanost mladé generace v chemickém průmyslu jako společný cíl sociálních partnerů </vt:lpstr>
      <vt:lpstr> Konference SCHP ČR: Zaměstnanost mladé generace v chemickém průmyslu jako společný cíl sociálních partnerů     Zaměstnanost mladé generace aneb co přinese průmysl 4.0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Ivca Sehnalová</dc:creator>
  <cp:lastModifiedBy>Radomil Bábek</cp:lastModifiedBy>
  <cp:revision>89</cp:revision>
  <dcterms:created xsi:type="dcterms:W3CDTF">2016-10-11T16:39:13Z</dcterms:created>
  <dcterms:modified xsi:type="dcterms:W3CDTF">2017-09-20T11:23:33Z</dcterms:modified>
</cp:coreProperties>
</file>