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05" r:id="rId1"/>
  </p:sldMasterIdLst>
  <p:sldIdLst>
    <p:sldId id="256" r:id="rId2"/>
    <p:sldId id="269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78" d="100"/>
          <a:sy n="78" d="100"/>
        </p:scale>
        <p:origin x="21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můžete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9/7/2017</a:t>
            </a:fld>
            <a:endParaRPr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261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9/7/2017</a:t>
            </a:fld>
            <a:endParaRPr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524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9/7/2017</a:t>
            </a:fld>
            <a:endParaRPr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0168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9/7/2017</a:t>
            </a:fld>
            <a:endParaRPr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59644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9/7/2017</a:t>
            </a:fld>
            <a:endParaRPr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92337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9/7/2017</a:t>
            </a:fld>
            <a:endParaRPr lang="en-US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2036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9/7/2017</a:t>
            </a:fld>
            <a:endParaRPr lang="en-US" dirty="0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9112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9/7/2017</a:t>
            </a:fld>
            <a:endParaRPr lang="en-US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95069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9/7/2017</a:t>
            </a:fld>
            <a:endParaRPr lang="en-US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59017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9/7/2017</a:t>
            </a:fld>
            <a:endParaRPr lang="en-US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5790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9/7/2017</a:t>
            </a:fld>
            <a:endParaRPr lang="en-US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4660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9/7/2017</a:t>
            </a:fld>
            <a:endParaRPr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8766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cs-CZ" dirty="0" smtClean="0"/>
              <a:t>Absolventi s praxí (?)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cs-CZ" sz="2400" dirty="0" smtClean="0"/>
              <a:t>Jak na spolupráci mezi školou a firmami (a naopak)</a:t>
            </a: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745108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1004207"/>
            <a:ext cx="10515600" cy="686481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ZÁVĚR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141412" y="1779814"/>
            <a:ext cx="9905999" cy="4397465"/>
          </a:xfrm>
        </p:spPr>
        <p:txBody>
          <a:bodyPr>
            <a:normAutofit fontScale="92500"/>
          </a:bodyPr>
          <a:lstStyle/>
          <a:p>
            <a:r>
              <a:rPr lang="cs-CZ" dirty="0" smtClean="0"/>
              <a:t>Kontinuální propojování školských osnov a praxe ve firmách má šanci zvednout úroveň absolventů jako celku.</a:t>
            </a:r>
          </a:p>
          <a:p>
            <a:r>
              <a:rPr lang="cs-CZ" dirty="0" smtClean="0"/>
              <a:t>V takovém případě se nebude firma muset strachovat o efektivitu prostředků, které vložila do konkrétního člověka, neboť jej bude moci nahradit stejně kvalitním pracovníkem, vzešlým z kvalitní spolupráce jiné školy s jinou firmou…</a:t>
            </a:r>
          </a:p>
          <a:p>
            <a:endParaRPr lang="cs-CZ" dirty="0" smtClean="0"/>
          </a:p>
          <a:p>
            <a:r>
              <a:rPr lang="cs-CZ" b="1" dirty="0" smtClean="0"/>
              <a:t>Ing. Petr Veselý, ředitel školy</a:t>
            </a:r>
          </a:p>
          <a:p>
            <a:r>
              <a:rPr lang="cs-CZ" b="1" dirty="0" smtClean="0"/>
              <a:t>Ing. Radek Špindler, specialista spolupráce se sociálními partnery</a:t>
            </a:r>
          </a:p>
          <a:p>
            <a:r>
              <a:rPr lang="cs-CZ" b="1" dirty="0" smtClean="0"/>
              <a:t>Tel. 725 301 386, Email: radek.spindler@sps-cl.cz</a:t>
            </a:r>
          </a:p>
        </p:txBody>
      </p:sp>
    </p:spTree>
    <p:extLst>
      <p:ext uri="{BB962C8B-B14F-4D97-AF65-F5344CB8AC3E}">
        <p14:creationId xmlns:p14="http://schemas.microsoft.com/office/powerpoint/2010/main" val="41126302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Zástupný symbol pro obsah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5248" y="945222"/>
            <a:ext cx="7195859" cy="5396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86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1140431"/>
            <a:ext cx="10515600" cy="863030"/>
          </a:xfrm>
        </p:spPr>
        <p:txBody>
          <a:bodyPr>
            <a:normAutofit/>
          </a:bodyPr>
          <a:lstStyle/>
          <a:p>
            <a:r>
              <a:rPr lang="cs-CZ" dirty="0" smtClean="0"/>
              <a:t>PRVOTNÍ IMPULSY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2486345"/>
            <a:ext cx="10515600" cy="3690617"/>
          </a:xfrm>
        </p:spPr>
        <p:txBody>
          <a:bodyPr/>
          <a:lstStyle/>
          <a:p>
            <a:r>
              <a:rPr lang="cs-CZ" dirty="0" smtClean="0"/>
              <a:t>1. Klesající úroveň žáků kolem roku 2010, populační křivka</a:t>
            </a:r>
          </a:p>
          <a:p>
            <a:r>
              <a:rPr lang="cs-CZ" dirty="0" smtClean="0"/>
              <a:t>2. Apelace do té doby spolupracujících firem na použitelnost </a:t>
            </a:r>
            <a:r>
              <a:rPr lang="cs-CZ" dirty="0" smtClean="0"/>
              <a:t>žáků </a:t>
            </a:r>
            <a:r>
              <a:rPr lang="cs-CZ" dirty="0" smtClean="0"/>
              <a:t>po absolvování školy</a:t>
            </a:r>
          </a:p>
          <a:p>
            <a:r>
              <a:rPr lang="cs-CZ" dirty="0" smtClean="0"/>
              <a:t>3. Rostoucí náročnost strojírenských pozic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152046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1338943"/>
            <a:ext cx="10515600" cy="1183821"/>
          </a:xfrm>
        </p:spPr>
        <p:txBody>
          <a:bodyPr/>
          <a:lstStyle/>
          <a:p>
            <a:r>
              <a:rPr lang="cs-CZ" dirty="0" smtClean="0"/>
              <a:t>VÝCHOZÍ STAV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2677885"/>
            <a:ext cx="10515600" cy="3499077"/>
          </a:xfrm>
        </p:spPr>
        <p:txBody>
          <a:bodyPr/>
          <a:lstStyle/>
          <a:p>
            <a:r>
              <a:rPr lang="cs-CZ" dirty="0" smtClean="0"/>
              <a:t>1. Pouze částečná připravenost SPŠ na změnu modelu praxí</a:t>
            </a:r>
          </a:p>
          <a:p>
            <a:r>
              <a:rPr lang="cs-CZ" dirty="0" smtClean="0"/>
              <a:t>2. Totální nepřipravenost firem na změny, až na světlé výjimky</a:t>
            </a:r>
          </a:p>
          <a:p>
            <a:r>
              <a:rPr lang="cs-CZ" dirty="0" smtClean="0"/>
              <a:t>3. Nízká poptávka po nových pracovnících</a:t>
            </a:r>
          </a:p>
          <a:p>
            <a:r>
              <a:rPr lang="cs-CZ" dirty="0" smtClean="0"/>
              <a:t>4. Neexistence potřebného množství kontaktů a vazeb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60888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1167493"/>
            <a:ext cx="10515600" cy="783771"/>
          </a:xfrm>
        </p:spPr>
        <p:txBody>
          <a:bodyPr/>
          <a:lstStyle/>
          <a:p>
            <a:r>
              <a:rPr lang="cs-CZ" dirty="0" smtClean="0"/>
              <a:t>KROK 1 – PROJEKT ABSOLVENT S PRAXÍ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2106385"/>
            <a:ext cx="10515600" cy="4070577"/>
          </a:xfrm>
        </p:spPr>
        <p:txBody>
          <a:bodyPr/>
          <a:lstStyle/>
          <a:p>
            <a:r>
              <a:rPr lang="cs-CZ" dirty="0" smtClean="0"/>
              <a:t>1. Využití financování EU na </a:t>
            </a:r>
            <a:r>
              <a:rPr lang="cs-CZ" dirty="0" err="1" smtClean="0"/>
              <a:t>odpilotování</a:t>
            </a:r>
            <a:r>
              <a:rPr lang="cs-CZ" dirty="0" smtClean="0"/>
              <a:t> různých modelů praxí</a:t>
            </a:r>
          </a:p>
          <a:p>
            <a:r>
              <a:rPr lang="cs-CZ" dirty="0" smtClean="0"/>
              <a:t>2. Prvním modelem 1x týdně na 4 hodiny</a:t>
            </a:r>
          </a:p>
          <a:p>
            <a:r>
              <a:rPr lang="cs-CZ" dirty="0" smtClean="0"/>
              <a:t>- Výhodou četnost, nevýhodou délka – žáci se vraceli zpět do školy</a:t>
            </a:r>
          </a:p>
          <a:p>
            <a:r>
              <a:rPr lang="cs-CZ" dirty="0" smtClean="0"/>
              <a:t>3. Druhým modelem 1x za 14 dní na 8 hodin</a:t>
            </a:r>
          </a:p>
          <a:p>
            <a:r>
              <a:rPr lang="cs-CZ" dirty="0" smtClean="0"/>
              <a:t>- Výhodou délka, nevýhodou četnost – při 1 absenci měsíční výpadek</a:t>
            </a:r>
          </a:p>
          <a:p>
            <a:r>
              <a:rPr lang="cs-CZ" dirty="0" smtClean="0"/>
              <a:t>4. Projekt zahrnoval žáky od 1. do 4. ročníku, celkem cca 120 p. osob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347982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1028700"/>
            <a:ext cx="10515600" cy="1036864"/>
          </a:xfrm>
        </p:spPr>
        <p:txBody>
          <a:bodyPr/>
          <a:lstStyle/>
          <a:p>
            <a:r>
              <a:rPr lang="cs-CZ" dirty="0" smtClean="0"/>
              <a:t>KROK </a:t>
            </a:r>
            <a:r>
              <a:rPr lang="cs-CZ" dirty="0" smtClean="0"/>
              <a:t>2 – </a:t>
            </a:r>
            <a:r>
              <a:rPr lang="cs-CZ" dirty="0" smtClean="0"/>
              <a:t>NASTAVENÍ SOUČASNÉHO MODELU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04256" y="2220686"/>
            <a:ext cx="9949543" cy="3429000"/>
          </a:xfrm>
        </p:spPr>
        <p:txBody>
          <a:bodyPr>
            <a:normAutofit lnSpcReduction="10000"/>
          </a:bodyPr>
          <a:lstStyle/>
          <a:p>
            <a:r>
              <a:rPr lang="cs-CZ" dirty="0" smtClean="0"/>
              <a:t>1. Praxe ve 3. ročníku, 1x týdně na 8 hodin (maximum z pohledu výuky)</a:t>
            </a:r>
          </a:p>
          <a:p>
            <a:r>
              <a:rPr lang="cs-CZ" dirty="0" smtClean="0"/>
              <a:t>2. Výhodou věk kolem 18. roku, větší znalosti a dovednosti</a:t>
            </a:r>
          </a:p>
          <a:p>
            <a:r>
              <a:rPr lang="cs-CZ" dirty="0" smtClean="0"/>
              <a:t>3. Stabilizace počtu firem v rozmezí 15-18, vytvořeny vzdělávací programy</a:t>
            </a:r>
          </a:p>
          <a:p>
            <a:r>
              <a:rPr lang="cs-CZ" dirty="0" smtClean="0"/>
              <a:t>4. OPR (Odborná praxe ve firmách) je oficiálním předmětem hodnoceným na vysvědčení</a:t>
            </a:r>
          </a:p>
          <a:p>
            <a:r>
              <a:rPr lang="cs-CZ" dirty="0" smtClean="0"/>
              <a:t>5. Prováděny pravidelné kontroly na pracovištích, docházkové listy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26729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1036863"/>
            <a:ext cx="10515600" cy="1036865"/>
          </a:xfrm>
        </p:spPr>
        <p:txBody>
          <a:bodyPr/>
          <a:lstStyle/>
          <a:p>
            <a:r>
              <a:rPr lang="cs-CZ" dirty="0" smtClean="0"/>
              <a:t>PRVOTNÍ BOLESTI NA STRANĚ FIREM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820636" y="2204357"/>
            <a:ext cx="9533164" cy="3388179"/>
          </a:xfrm>
        </p:spPr>
        <p:txBody>
          <a:bodyPr>
            <a:normAutofit lnSpcReduction="10000"/>
          </a:bodyPr>
          <a:lstStyle/>
          <a:p>
            <a:r>
              <a:rPr lang="cs-CZ" dirty="0" smtClean="0"/>
              <a:t>1. Mnohdy příliš vysoká vertikální řídící struktura, komplikující jak komunikaci, tak ztotožnění se koncových pracovníků se záměry vedení firmy</a:t>
            </a:r>
          </a:p>
          <a:p>
            <a:r>
              <a:rPr lang="cs-CZ" dirty="0" smtClean="0"/>
              <a:t>2. Vágní přístup k vzdělávacím programům</a:t>
            </a:r>
          </a:p>
          <a:p>
            <a:r>
              <a:rPr lang="cs-CZ" dirty="0" smtClean="0"/>
              <a:t>3. Špatné nastavení účelnosti praxí – vnímána jako charita</a:t>
            </a:r>
          </a:p>
          <a:p>
            <a:r>
              <a:rPr lang="cs-CZ" dirty="0" smtClean="0"/>
              <a:t>4. Nepromyšlení variant vývoje praxe – přetíženost, nevytíženost výroby</a:t>
            </a:r>
          </a:p>
          <a:p>
            <a:r>
              <a:rPr lang="cs-CZ" dirty="0" smtClean="0"/>
              <a:t>5. Špatné nastavení kompetencí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27500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1183821"/>
            <a:ext cx="10515600" cy="922565"/>
          </a:xfrm>
        </p:spPr>
        <p:txBody>
          <a:bodyPr/>
          <a:lstStyle/>
          <a:p>
            <a:r>
              <a:rPr lang="cs-CZ" dirty="0" smtClean="0"/>
              <a:t>POZITIVA NA STRANĚ FIREM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2367643"/>
            <a:ext cx="10515600" cy="3809319"/>
          </a:xfrm>
        </p:spPr>
        <p:txBody>
          <a:bodyPr/>
          <a:lstStyle/>
          <a:p>
            <a:r>
              <a:rPr lang="cs-CZ" dirty="0" smtClean="0"/>
              <a:t>1. Zkušenosti z minulé spolupráce.</a:t>
            </a:r>
          </a:p>
          <a:p>
            <a:r>
              <a:rPr lang="cs-CZ" dirty="0" smtClean="0"/>
              <a:t>2. Ochota vedení i referentů aktivně tvořit spolupráci.</a:t>
            </a:r>
          </a:p>
          <a:p>
            <a:r>
              <a:rPr lang="cs-CZ" dirty="0" smtClean="0"/>
              <a:t>3. Rychlé zapojení materiálního vybavení</a:t>
            </a:r>
          </a:p>
          <a:p>
            <a:r>
              <a:rPr lang="cs-CZ" dirty="0" smtClean="0"/>
              <a:t>4. Operativní řešení nastalých </a:t>
            </a:r>
            <a:r>
              <a:rPr lang="cs-CZ" dirty="0" smtClean="0"/>
              <a:t>problémů</a:t>
            </a:r>
            <a:endParaRPr lang="cs-CZ" dirty="0" smtClean="0"/>
          </a:p>
        </p:txBody>
      </p:sp>
    </p:spTree>
    <p:extLst>
      <p:ext uri="{BB962C8B-B14F-4D97-AF65-F5344CB8AC3E}">
        <p14:creationId xmlns:p14="http://schemas.microsoft.com/office/powerpoint/2010/main" val="3836229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98021" y="1102179"/>
            <a:ext cx="11307536" cy="930728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DOPORUČENÍ PŘI ZAHÁJENÍ SPOLUPRÁCE SE ŠKOLAMI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47156" y="2237013"/>
            <a:ext cx="9606643" cy="3939949"/>
          </a:xfrm>
        </p:spPr>
        <p:txBody>
          <a:bodyPr>
            <a:normAutofit/>
          </a:bodyPr>
          <a:lstStyle/>
          <a:p>
            <a:r>
              <a:rPr lang="cs-CZ" dirty="0" smtClean="0"/>
              <a:t>1. Jednoznačná definice cíle spolupráce</a:t>
            </a:r>
          </a:p>
          <a:p>
            <a:r>
              <a:rPr lang="cs-CZ" dirty="0" smtClean="0"/>
              <a:t>2. Promyšlení funkčnosti spolupráce pro firmu</a:t>
            </a:r>
          </a:p>
          <a:p>
            <a:r>
              <a:rPr lang="cs-CZ" dirty="0" smtClean="0"/>
              <a:t>3. Osvětová činnost směrem ke koncovým pracovníkům – instruktorům</a:t>
            </a:r>
          </a:p>
          <a:p>
            <a:r>
              <a:rPr lang="cs-CZ" dirty="0" smtClean="0"/>
              <a:t>4. Promyšlení spolupráce v dlouhodobém horizontu</a:t>
            </a:r>
          </a:p>
          <a:p>
            <a:r>
              <a:rPr lang="cs-CZ" dirty="0" smtClean="0"/>
              <a:t>5. „Překročení vlastního stínu“ ve smyslu sledování krátkodobé nákladovosti a vnímání spolupráce jako nezbytné nutnosti pro zajištění stability </a:t>
            </a:r>
            <a:r>
              <a:rPr lang="cs-CZ" dirty="0" smtClean="0"/>
              <a:t>kvalitních lidských </a:t>
            </a:r>
            <a:r>
              <a:rPr lang="cs-CZ" dirty="0" smtClean="0"/>
              <a:t>zdrojů.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843834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TM03457491[[fn=Metropolitní]]</Template>
  <TotalTime>2228</TotalTime>
  <Words>477</Words>
  <Application>Microsoft Office PowerPoint</Application>
  <PresentationFormat>Širokoúhlá obrazovka</PresentationFormat>
  <Paragraphs>48</Paragraphs>
  <Slides>10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Motiv Office</vt:lpstr>
      <vt:lpstr>Absolventi s praxí (?)</vt:lpstr>
      <vt:lpstr>Prezentace aplikace PowerPoint</vt:lpstr>
      <vt:lpstr>PRVOTNÍ IMPULSY</vt:lpstr>
      <vt:lpstr>VÝCHOZÍ STAV</vt:lpstr>
      <vt:lpstr>KROK 1 – PROJEKT ABSOLVENT S PRAXÍ</vt:lpstr>
      <vt:lpstr>KROK 2 – NASTAVENÍ SOUČASNÉHO MODELU</vt:lpstr>
      <vt:lpstr>PRVOTNÍ BOLESTI NA STRANĚ FIREM</vt:lpstr>
      <vt:lpstr>POZITIVA NA STRANĚ FIREM</vt:lpstr>
      <vt:lpstr>DOPORUČENÍ PŘI ZAHÁJENÍ SPOLUPRÁCE SE ŠKOLAMI</vt:lpstr>
      <vt:lpstr>ZÁVĚR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Absolventi s praxí (?)</dc:title>
  <dc:creator>Radek Špindler</dc:creator>
  <cp:lastModifiedBy>Radek Špindler</cp:lastModifiedBy>
  <cp:revision>16</cp:revision>
  <dcterms:created xsi:type="dcterms:W3CDTF">2017-08-22T13:44:15Z</dcterms:created>
  <dcterms:modified xsi:type="dcterms:W3CDTF">2017-09-07T20:29:06Z</dcterms:modified>
</cp:coreProperties>
</file>