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5" r:id="rId3"/>
    <p:sldId id="313" r:id="rId4"/>
    <p:sldId id="314" r:id="rId5"/>
    <p:sldId id="315" r:id="rId6"/>
    <p:sldId id="316" r:id="rId7"/>
    <p:sldId id="317" r:id="rId8"/>
    <p:sldId id="319" r:id="rId9"/>
    <p:sldId id="318" r:id="rId10"/>
    <p:sldId id="286" r:id="rId11"/>
    <p:sldId id="288" r:id="rId12"/>
    <p:sldId id="280" r:id="rId13"/>
    <p:sldId id="310" r:id="rId14"/>
    <p:sldId id="311" r:id="rId15"/>
    <p:sldId id="312" r:id="rId16"/>
    <p:sldId id="282" r:id="rId17"/>
    <p:sldId id="308" r:id="rId18"/>
    <p:sldId id="283" r:id="rId19"/>
    <p:sldId id="321" r:id="rId20"/>
    <p:sldId id="332" r:id="rId21"/>
    <p:sldId id="261" r:id="rId22"/>
    <p:sldId id="322" r:id="rId23"/>
    <p:sldId id="320" r:id="rId24"/>
    <p:sldId id="324" r:id="rId25"/>
    <p:sldId id="323" r:id="rId26"/>
    <p:sldId id="267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09" r:id="rId3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cuments\MIC%20I\2014_10_21_zasedani_Straz-p.R\Zpr&#225;va%20VR\Student%20Programm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cuments\MIC%20I\2014_10_21_zasedani_Straz-p.R\Zpr&#225;va%20VR\Student%20Programm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cuments\MIC%20I\2014_10_21_zasedani_Straz-p.R\Zpr&#225;va%20VR\Student%20Programm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cuments\MIC%20I\2014_10_21_zasedani_Straz-p.R\Zpr&#225;va%20VR\Student%20Programm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cuments\MIC%20I\2014_10_21_zasedani_Straz-p.R\Zpr&#225;va%20VR\Student%20Programm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1800" b="1" i="0" baseline="0">
                <a:effectLst/>
              </a:rPr>
              <a:t>Number of Students' Internships</a:t>
            </a: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1800" b="1" i="0" baseline="0">
                <a:effectLst/>
              </a:rPr>
              <a:t>2012 - 2014</a:t>
            </a: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1800" b="1" i="0" baseline="0">
                <a:effectLst/>
              </a:rPr>
              <a:t>Total 61</a:t>
            </a:r>
            <a:endParaRPr lang="cs-CZ">
              <a:effectLst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'Přehled po rocich'!$A$8</c:f>
              <c:strCache>
                <c:ptCount val="1"/>
                <c:pt idx="0">
                  <c:v>Number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'Přehled po rocich'!$B$7:$D$7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'Přehled po rocich'!$B$8:$D$8</c:f>
              <c:numCache>
                <c:formatCode>General</c:formatCode>
                <c:ptCount val="3"/>
                <c:pt idx="0">
                  <c:v>9</c:v>
                </c:pt>
                <c:pt idx="1">
                  <c:v>21</c:v>
                </c:pt>
                <c:pt idx="2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9D-418D-BEAD-37F7B008C49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19696000"/>
        <c:axId val="421774464"/>
      </c:barChart>
      <c:catAx>
        <c:axId val="4196960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Ye</a:t>
                </a:r>
                <a:r>
                  <a:rPr lang="cs-CZ"/>
                  <a:t>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21774464"/>
        <c:crosses val="autoZero"/>
        <c:auto val="1"/>
        <c:lblAlgn val="ctr"/>
        <c:lblOffset val="100"/>
        <c:noMultiLvlLbl val="0"/>
      </c:catAx>
      <c:valAx>
        <c:axId val="421774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19696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cs-CZ" sz="1800" b="1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rPr>
              <a:t>State of Students' Internships </a:t>
            </a:r>
            <a:endParaRPr lang="en-US" sz="1800" b="1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'Přehled po rocich'!$B$11</c:f>
              <c:strCache>
                <c:ptCount val="1"/>
                <c:pt idx="0">
                  <c:v>Number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841-49F8-86D5-8FB8607E0F9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841-49F8-86D5-8FB8607E0F9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841-49F8-86D5-8FB8607E0F9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5841-49F8-86D5-8FB8607E0F9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5841-49F8-86D5-8FB8607E0F95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5841-49F8-86D5-8FB8607E0F95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5841-49F8-86D5-8FB8607E0F95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5841-49F8-86D5-8FB8607E0F95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5841-49F8-86D5-8FB8607E0F95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5841-49F8-86D5-8FB8607E0F9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'Přehled po rocich'!$A$12:$A$21</c:f>
              <c:strCache>
                <c:ptCount val="10"/>
                <c:pt idx="0">
                  <c:v>Czech Republic</c:v>
                </c:pt>
                <c:pt idx="1">
                  <c:v>Russia</c:v>
                </c:pt>
                <c:pt idx="2">
                  <c:v>Slovakia</c:v>
                </c:pt>
                <c:pt idx="3">
                  <c:v>Brazil</c:v>
                </c:pt>
                <c:pt idx="4">
                  <c:v>Bangladesh</c:v>
                </c:pt>
                <c:pt idx="5">
                  <c:v>France</c:v>
                </c:pt>
                <c:pt idx="6">
                  <c:v>Ethiopia</c:v>
                </c:pt>
                <c:pt idx="7">
                  <c:v>Ghana</c:v>
                </c:pt>
                <c:pt idx="8">
                  <c:v>China</c:v>
                </c:pt>
                <c:pt idx="9">
                  <c:v>Nepal</c:v>
                </c:pt>
              </c:strCache>
            </c:strRef>
          </c:cat>
          <c:val>
            <c:numRef>
              <c:f>'Přehled po rocich'!$B$12:$B$21</c:f>
              <c:numCache>
                <c:formatCode>General</c:formatCode>
                <c:ptCount val="10"/>
                <c:pt idx="0">
                  <c:v>48</c:v>
                </c:pt>
                <c:pt idx="1">
                  <c:v>3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5841-49F8-86D5-8FB8607E0F95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1800" b="1"/>
              <a:t>Universities</a:t>
            </a:r>
            <a:r>
              <a:rPr lang="cs-CZ" sz="1800" b="1" baseline="0"/>
              <a:t> of Czech Republic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805555555555555E-2"/>
          <c:y val="0.21777340332458442"/>
          <c:w val="0.83888888888888891"/>
          <c:h val="0.36526137357830274"/>
        </c:manualLayout>
      </c:layout>
      <c:pie3DChart>
        <c:varyColors val="1"/>
        <c:ser>
          <c:idx val="0"/>
          <c:order val="0"/>
          <c:tx>
            <c:strRef>
              <c:f>'Přehled po rocich'!$B$23</c:f>
              <c:strCache>
                <c:ptCount val="1"/>
                <c:pt idx="0">
                  <c:v>University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A6C-40C3-99EA-D6ABC600A2C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A6C-40C3-99EA-D6ABC600A2C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A6C-40C3-99EA-D6ABC600A2C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DA6C-40C3-99EA-D6ABC600A2C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DA6C-40C3-99EA-D6ABC600A2C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DA6C-40C3-99EA-D6ABC600A2CB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DA6C-40C3-99EA-D6ABC600A2CB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DA6C-40C3-99EA-D6ABC600A2C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'Přehled po rocich'!$A$24:$A$31</c:f>
              <c:strCache>
                <c:ptCount val="8"/>
                <c:pt idx="0">
                  <c:v>University of Pardubice</c:v>
                </c:pt>
                <c:pt idx="1">
                  <c:v>Institute of Chemical Technology Prague</c:v>
                </c:pt>
                <c:pt idx="2">
                  <c:v>Technical University of Liberec</c:v>
                </c:pt>
                <c:pt idx="3">
                  <c:v>VŠB - Technical University of Ostrava</c:v>
                </c:pt>
                <c:pt idx="4">
                  <c:v>Brno University of Technology</c:v>
                </c:pt>
                <c:pt idx="5">
                  <c:v>Czech University of Life Sciences Prague</c:v>
                </c:pt>
                <c:pt idx="6">
                  <c:v>Tomas Bata University in Zlín</c:v>
                </c:pt>
                <c:pt idx="7">
                  <c:v>University of West Bohemia</c:v>
                </c:pt>
              </c:strCache>
            </c:strRef>
          </c:cat>
          <c:val>
            <c:numRef>
              <c:f>'Přehled po rocich'!$B$24:$B$31</c:f>
              <c:numCache>
                <c:formatCode>General</c:formatCode>
                <c:ptCount val="8"/>
                <c:pt idx="0">
                  <c:v>17</c:v>
                </c:pt>
                <c:pt idx="1">
                  <c:v>14</c:v>
                </c:pt>
                <c:pt idx="2">
                  <c:v>8</c:v>
                </c:pt>
                <c:pt idx="3">
                  <c:v>4</c:v>
                </c:pt>
                <c:pt idx="4">
                  <c:v>2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DA6C-40C3-99EA-D6ABC600A2CB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1800" b="1"/>
              <a:t>Gender of Students'</a:t>
            </a:r>
            <a:r>
              <a:rPr lang="cs-CZ" sz="1800" b="1" baseline="0"/>
              <a:t> Internships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0881714785651793"/>
          <c:y val="0.17171296296296298"/>
          <c:w val="0.84396062992125986"/>
          <c:h val="0.5168128463108777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'Přehled po rocich'!$A$4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'Přehled po rocich'!$B$3:$D$3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'Přehled po rocich'!$B$4:$D$4</c:f>
              <c:numCache>
                <c:formatCode>General</c:formatCode>
                <c:ptCount val="3"/>
                <c:pt idx="0">
                  <c:v>8</c:v>
                </c:pt>
                <c:pt idx="1">
                  <c:v>14</c:v>
                </c:pt>
                <c:pt idx="2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1C-4DDD-AE68-E16A5B8424FA}"/>
            </c:ext>
          </c:extLst>
        </c:ser>
        <c:ser>
          <c:idx val="1"/>
          <c:order val="1"/>
          <c:tx>
            <c:strRef>
              <c:f>'Přehled po rocich'!$A$5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'Přehled po rocich'!$B$3:$D$3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'Přehled po rocich'!$B$5:$D$5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1C-4DDD-AE68-E16A5B8424F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52646656"/>
        <c:axId val="352648576"/>
      </c:barChart>
      <c:catAx>
        <c:axId val="3526466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Year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52648576"/>
        <c:crosses val="autoZero"/>
        <c:auto val="1"/>
        <c:lblAlgn val="ctr"/>
        <c:lblOffset val="100"/>
        <c:noMultiLvlLbl val="0"/>
      </c:catAx>
      <c:valAx>
        <c:axId val="352648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52646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2225021872265966"/>
          <c:y val="0.89409667541557303"/>
          <c:w val="0.21661067366579179"/>
          <c:h val="7.75867499321205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1800" b="1"/>
              <a:t>Termination of Internships</a:t>
            </a: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1800" b="1"/>
              <a:t>2012 - 2014</a:t>
            </a:r>
            <a:endParaRPr lang="en-US" sz="1800" b="1"/>
          </a:p>
        </c:rich>
      </c:tx>
      <c:layout>
        <c:manualLayout>
          <c:xMode val="edge"/>
          <c:yMode val="edge"/>
          <c:x val="0.21559011373578299"/>
          <c:y val="4.1666666666666664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'Přehled po rocich'!$B$34</c:f>
              <c:strCache>
                <c:ptCount val="1"/>
                <c:pt idx="0">
                  <c:v>Number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3DC-4CFA-82BC-8483A5B8BDF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3DC-4CFA-82BC-8483A5B8BDF2}"/>
              </c:ext>
            </c:extLst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'Přehled po rocich'!$A$35:$A$36</c:f>
              <c:strCache>
                <c:ptCount val="2"/>
                <c:pt idx="0">
                  <c:v>Short-term</c:v>
                </c:pt>
                <c:pt idx="1">
                  <c:v>Long-term</c:v>
                </c:pt>
              </c:strCache>
            </c:strRef>
          </c:cat>
          <c:val>
            <c:numRef>
              <c:f>'Přehled po rocich'!$B$35:$B$36</c:f>
              <c:numCache>
                <c:formatCode>General</c:formatCode>
                <c:ptCount val="2"/>
                <c:pt idx="0">
                  <c:v>44</c:v>
                </c:pt>
                <c:pt idx="1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3DC-4CFA-82BC-8483A5B8BD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5BEFEA34-4451-4116-ABF9-BF2972128FEC}" type="datetimeFigureOut">
              <a:rPr lang="cs-CZ" smtClean="0"/>
              <a:t>19.09.2017</a:t>
            </a:fld>
            <a:endParaRPr lang="cs-CZ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6F2B8129-63DB-4F97-B853-061FE0DB3891}" type="slidenum">
              <a:rPr lang="cs-CZ" smtClean="0"/>
              <a:t>‹#›</a:t>
            </a:fld>
            <a:endParaRPr lang="cs-CZ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EA34-4451-4116-ABF9-BF2972128FEC}" type="datetimeFigureOut">
              <a:rPr lang="cs-CZ" smtClean="0"/>
              <a:t>19.09.2017</a:t>
            </a:fld>
            <a:endParaRPr lang="cs-CZ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2B8129-63DB-4F97-B853-061FE0DB3891}" type="slidenum">
              <a:rPr lang="cs-CZ" smtClean="0"/>
              <a:t>‹#›</a:t>
            </a:fld>
            <a:endParaRPr lang="cs-CZ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EA34-4451-4116-ABF9-BF2972128FEC}" type="datetimeFigureOut">
              <a:rPr lang="cs-CZ" smtClean="0"/>
              <a:t>19.09.2017</a:t>
            </a:fld>
            <a:endParaRPr lang="cs-CZ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2B8129-63DB-4F97-B853-061FE0DB3891}" type="slidenum">
              <a:rPr lang="cs-CZ" smtClean="0"/>
              <a:t>‹#›</a:t>
            </a:fld>
            <a:endParaRPr lang="cs-CZ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EA34-4451-4116-ABF9-BF2972128FEC}" type="datetimeFigureOut">
              <a:rPr lang="cs-CZ" smtClean="0"/>
              <a:t>19.09.2017</a:t>
            </a:fld>
            <a:endParaRPr lang="cs-CZ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2B8129-63DB-4F97-B853-061FE0DB3891}" type="slidenum">
              <a:rPr lang="cs-CZ" smtClean="0"/>
              <a:t>‹#›</a:t>
            </a:fld>
            <a:endParaRPr lang="cs-CZ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5BEFEA34-4451-4116-ABF9-BF2972128FEC}" type="datetimeFigureOut">
              <a:rPr lang="cs-CZ" smtClean="0"/>
              <a:t>19.09.2017</a:t>
            </a:fld>
            <a:endParaRPr lang="cs-CZ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6F2B8129-63DB-4F97-B853-061FE0DB3891}" type="slidenum">
              <a:rPr lang="cs-CZ" smtClean="0"/>
              <a:t>‹#›</a:t>
            </a:fld>
            <a:endParaRPr lang="cs-CZ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cs-CZ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EA34-4451-4116-ABF9-BF2972128FEC}" type="datetimeFigureOut">
              <a:rPr lang="cs-CZ" smtClean="0"/>
              <a:t>19.09.2017</a:t>
            </a:fld>
            <a:endParaRPr lang="cs-CZ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2B8129-63DB-4F97-B853-061FE0DB3891}" type="slidenum">
              <a:rPr lang="cs-CZ" smtClean="0"/>
              <a:t>‹#›</a:t>
            </a:fld>
            <a:endParaRPr lang="cs-CZ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EA34-4451-4116-ABF9-BF2972128FEC}" type="datetimeFigureOut">
              <a:rPr lang="cs-CZ" smtClean="0"/>
              <a:t>19.09.2017</a:t>
            </a:fld>
            <a:endParaRPr lang="cs-CZ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2B8129-63DB-4F97-B853-061FE0DB3891}" type="slidenum">
              <a:rPr lang="cs-CZ" smtClean="0"/>
              <a:t>‹#›</a:t>
            </a:fld>
            <a:endParaRPr lang="cs-CZ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EA34-4451-4116-ABF9-BF2972128FEC}" type="datetimeFigureOut">
              <a:rPr lang="cs-CZ" smtClean="0"/>
              <a:t>19.09.2017</a:t>
            </a:fld>
            <a:endParaRPr lang="cs-C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2B8129-63DB-4F97-B853-061FE0DB3891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EA34-4451-4116-ABF9-BF2972128FEC}" type="datetimeFigureOut">
              <a:rPr lang="cs-CZ" smtClean="0"/>
              <a:t>19.09.2017</a:t>
            </a:fld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2B8129-63DB-4F97-B853-061FE0DB3891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EA34-4451-4116-ABF9-BF2972128FEC}" type="datetimeFigureOut">
              <a:rPr lang="cs-CZ" smtClean="0"/>
              <a:t>19.09.2017</a:t>
            </a:fld>
            <a:endParaRPr lang="cs-CZ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2B8129-63DB-4F97-B853-061FE0DB3891}" type="slidenum">
              <a:rPr lang="cs-CZ" smtClean="0"/>
              <a:t>‹#›</a:t>
            </a:fld>
            <a:endParaRPr lang="cs-C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EA34-4451-4116-ABF9-BF2972128FEC}" type="datetimeFigureOut">
              <a:rPr lang="cs-CZ" smtClean="0"/>
              <a:t>19.09.2017</a:t>
            </a:fld>
            <a:endParaRPr lang="cs-CZ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2B8129-63DB-4F97-B853-061FE0DB3891}" type="slidenum">
              <a:rPr lang="cs-CZ" smtClean="0"/>
              <a:t>‹#›</a:t>
            </a:fld>
            <a:endParaRPr lang="cs-CZ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F2B8129-63DB-4F97-B853-061FE0DB3891}" type="slidenum">
              <a:rPr lang="cs-CZ" smtClean="0"/>
              <a:t>‹#›</a:t>
            </a:fld>
            <a:endParaRPr lang="cs-CZ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EFEA34-4451-4116-ABF9-BF2972128FEC}" type="datetimeFigureOut">
              <a:rPr lang="cs-CZ" smtClean="0"/>
              <a:t>19.09.2017</a:t>
            </a:fld>
            <a:endParaRPr lang="cs-C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mailto:cernin@asio.cz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457476" y="4005064"/>
            <a:ext cx="3962400" cy="639688"/>
          </a:xfrm>
        </p:spPr>
        <p:txBody>
          <a:bodyPr>
            <a:normAutofit fontScale="77500" lnSpcReduction="20000"/>
          </a:bodyPr>
          <a:lstStyle/>
          <a:p>
            <a:r>
              <a:rPr lang="cs-CZ" sz="2400" b="1" dirty="0">
                <a:solidFill>
                  <a:schemeClr val="tx1"/>
                </a:solidFill>
              </a:rPr>
              <a:t>Aleš Černín</a:t>
            </a:r>
          </a:p>
          <a:p>
            <a:r>
              <a:rPr lang="cs-CZ" sz="2400" b="1" dirty="0">
                <a:solidFill>
                  <a:schemeClr val="tx1"/>
                </a:solidFill>
              </a:rPr>
              <a:t>CEO – ASIO </a:t>
            </a:r>
            <a:r>
              <a:rPr lang="cs-CZ" sz="2400" b="1" dirty="0" err="1">
                <a:solidFill>
                  <a:schemeClr val="tx1"/>
                </a:solidFill>
              </a:rPr>
              <a:t>spol.s.r.o</a:t>
            </a:r>
            <a:r>
              <a:rPr lang="cs-CZ" sz="24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502" y="1484142"/>
            <a:ext cx="5933256" cy="2133600"/>
          </a:xfrm>
        </p:spPr>
        <p:txBody>
          <a:bodyPr/>
          <a:lstStyle/>
          <a:p>
            <a:r>
              <a:rPr lang="cs-CZ" dirty="0"/>
              <a:t>Spolupráce s vysokými školami v oblasti výzkumu a vývoje</a:t>
            </a:r>
            <a:br>
              <a:rPr lang="cs-CZ" dirty="0"/>
            </a:br>
            <a:endParaRPr lang="cs-CZ" dirty="0"/>
          </a:p>
        </p:txBody>
      </p:sp>
      <p:pic>
        <p:nvPicPr>
          <p:cNvPr id="1026" name="Picture 2" descr="K:\ASIO_Projekty\Ostatní\propagace - brozury, prezentace\FOTO na prezentace a brozury a letaky\fot labina a dilna\_IGP541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27" t="311" r="27477" b="12879"/>
          <a:stretch/>
        </p:blipFill>
        <p:spPr bwMode="auto">
          <a:xfrm>
            <a:off x="6804248" y="-27384"/>
            <a:ext cx="2458192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109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599380" y="1412776"/>
            <a:ext cx="708464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cs-CZ" b="1" dirty="0"/>
              <a:t>PRŮMYSLOVÝ VÝZKUM je nutno řídit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b="1" dirty="0"/>
              <a:t>Projektové řízení – odpovědný řešitel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/>
              <a:t>Projekt je nutno rozdělit na </a:t>
            </a:r>
            <a:r>
              <a:rPr lang="cs-CZ" b="1" dirty="0"/>
              <a:t>jednoznačně definované fáze</a:t>
            </a:r>
            <a:r>
              <a:rPr lang="cs-CZ" dirty="0"/>
              <a:t>, </a:t>
            </a:r>
            <a:r>
              <a:rPr lang="cs-CZ" b="1" dirty="0"/>
              <a:t>milníky</a:t>
            </a:r>
            <a:r>
              <a:rPr lang="cs-CZ" dirty="0"/>
              <a:t> předávací </a:t>
            </a:r>
            <a:r>
              <a:rPr lang="cs-CZ" b="1" dirty="0"/>
              <a:t>brány – INOVAČNÍ ŘETĚZEC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/>
              <a:t>Řízení je zaměřeno na snižování </a:t>
            </a:r>
            <a:r>
              <a:rPr lang="cs-CZ" b="1" dirty="0"/>
              <a:t>RIZIK - </a:t>
            </a:r>
            <a:r>
              <a:rPr lang="cs-CZ" dirty="0"/>
              <a:t>je nutno provádět </a:t>
            </a:r>
            <a:r>
              <a:rPr lang="cs-CZ" b="1" dirty="0"/>
              <a:t>HODNOCENÍ fází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b="1" dirty="0"/>
              <a:t>HODNOCENÍ fází provádí inovační komise firmy (ne jen RD)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/>
              <a:t>Definice </a:t>
            </a:r>
            <a:r>
              <a:rPr lang="cs-CZ" b="1" dirty="0"/>
              <a:t>ZADÁNÍ </a:t>
            </a:r>
            <a:r>
              <a:rPr lang="cs-CZ" dirty="0"/>
              <a:t>a </a:t>
            </a:r>
            <a:r>
              <a:rPr lang="cs-CZ" b="1" dirty="0"/>
              <a:t>SMART </a:t>
            </a:r>
            <a:r>
              <a:rPr lang="cs-CZ" dirty="0"/>
              <a:t>specifikace </a:t>
            </a:r>
            <a:r>
              <a:rPr lang="cs-CZ" b="1" dirty="0"/>
              <a:t>nového produktu </a:t>
            </a:r>
            <a:r>
              <a:rPr lang="cs-CZ" dirty="0"/>
              <a:t>do formy kritérií úspěšnosti (KPI) – je to proces!!!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/>
              <a:t>Definice konkurenčních výhod a hodnoty inovace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/>
              <a:t>Definice přínosů a návratnosti investice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/>
              <a:t>Řízení je zaměřeno na </a:t>
            </a:r>
            <a:r>
              <a:rPr lang="cs-CZ" b="1" dirty="0"/>
              <a:t>splnění </a:t>
            </a:r>
            <a:r>
              <a:rPr lang="cs-CZ" dirty="0"/>
              <a:t>a </a:t>
            </a:r>
            <a:r>
              <a:rPr lang="cs-CZ" b="1" dirty="0"/>
              <a:t>garantované ověření </a:t>
            </a:r>
            <a:r>
              <a:rPr lang="cs-CZ" dirty="0"/>
              <a:t>KRITÉRIÍ ÚSPĚŠNOSTI ZADÁNÍ PRODUKTU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/>
              <a:t>Projekt je úspěšně ukončen </a:t>
            </a:r>
            <a:r>
              <a:rPr lang="cs-CZ" b="1" dirty="0"/>
              <a:t>implementací PRODUKTU na TRH</a:t>
            </a:r>
            <a:r>
              <a:rPr lang="cs-CZ" dirty="0"/>
              <a:t> – TRANSFER  a RANÁ KOMERCIONALIZACE – </a:t>
            </a:r>
            <a:r>
              <a:rPr lang="cs-CZ" b="1" dirty="0"/>
              <a:t>manažer transferu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cs-CZ" b="1" u="sng" dirty="0">
              <a:solidFill>
                <a:srgbClr val="FF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cs-CZ" b="1" u="sng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b="1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611560" y="457200"/>
            <a:ext cx="7084640" cy="59553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b="1">
                <a:solidFill>
                  <a:schemeClr val="bg1"/>
                </a:solidFill>
              </a:rPr>
              <a:t>PRŮMYSLOVÝ VÝZKUM</a:t>
            </a:r>
            <a:endParaRPr lang="cs-CZ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270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36629" y="1196418"/>
            <a:ext cx="820871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altLang="cs-CZ" sz="1800" dirty="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Marketing je firemní politika, která odpovídá za poptávku.</a:t>
            </a:r>
            <a:br>
              <a:rPr lang="cs-CZ" altLang="cs-CZ" dirty="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</a:br>
            <a:endParaRPr lang="en-US" altLang="cs-CZ" b="1" dirty="0">
              <a:solidFill>
                <a:schemeClr val="tx1"/>
              </a:solidFill>
              <a:latin typeface="Calibri" panose="020F0502020204030204" pitchFamily="34" charset="0"/>
              <a:ea typeface="ＭＳ Ｐゴシック" panose="020B0600070205080204" pitchFamily="34" charset="-128"/>
              <a:cs typeface="Calibri" panose="020F0502020204030204" pitchFamily="34" charset="0"/>
            </a:endParaRPr>
          </a:p>
        </p:txBody>
      </p:sp>
      <p:sp>
        <p:nvSpPr>
          <p:cNvPr id="5" name="Obdélník 1"/>
          <p:cNvSpPr>
            <a:spLocks noChangeArrowheads="1"/>
          </p:cNvSpPr>
          <p:nvPr/>
        </p:nvSpPr>
        <p:spPr bwMode="auto">
          <a:xfrm>
            <a:off x="539750" y="2274888"/>
            <a:ext cx="799269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b="1" dirty="0">
                <a:effectLst/>
                <a:latin typeface="+mj-lt"/>
              </a:rPr>
              <a:t>MARKETING </a:t>
            </a:r>
            <a:r>
              <a:rPr lang="cs-CZ" altLang="cs-CZ" b="1" dirty="0">
                <a:solidFill>
                  <a:srgbClr val="F9134A"/>
                </a:solidFill>
                <a:effectLst/>
                <a:latin typeface="+mj-lt"/>
              </a:rPr>
              <a:t>NENÍ</a:t>
            </a:r>
            <a:r>
              <a:rPr lang="cs-CZ" altLang="cs-CZ" b="1" dirty="0">
                <a:solidFill>
                  <a:srgbClr val="0000FF"/>
                </a:solidFill>
                <a:effectLst/>
                <a:latin typeface="+mj-lt"/>
              </a:rPr>
              <a:t> </a:t>
            </a:r>
            <a:r>
              <a:rPr lang="cs-CZ" altLang="cs-CZ" b="1" dirty="0">
                <a:effectLst/>
                <a:latin typeface="+mj-lt"/>
              </a:rPr>
              <a:t>PRODEJ</a:t>
            </a:r>
          </a:p>
          <a:p>
            <a:pPr eaLnBrk="1" hangingPunct="1"/>
            <a:endParaRPr lang="cs-CZ" altLang="cs-CZ" b="1" dirty="0">
              <a:solidFill>
                <a:srgbClr val="0000FF"/>
              </a:solidFill>
              <a:effectLst/>
              <a:latin typeface="+mj-lt"/>
            </a:endParaRPr>
          </a:p>
          <a:p>
            <a:pPr eaLnBrk="1" hangingPunct="1">
              <a:spcAft>
                <a:spcPct val="100000"/>
              </a:spcAft>
            </a:pPr>
            <a:r>
              <a:rPr lang="cs-CZ" altLang="cs-CZ" b="1" u="sng" dirty="0">
                <a:solidFill>
                  <a:srgbClr val="2616F6"/>
                </a:solidFill>
                <a:effectLst/>
                <a:latin typeface="+mj-lt"/>
              </a:rPr>
              <a:t>Prodej</a:t>
            </a:r>
            <a:r>
              <a:rPr lang="cs-CZ" altLang="cs-CZ" b="1" dirty="0">
                <a:effectLst/>
                <a:latin typeface="+mj-lt"/>
              </a:rPr>
              <a:t> se snaží přimět zákazníky k nákupu zboží, které podnik již vyrobil.</a:t>
            </a:r>
          </a:p>
          <a:p>
            <a:pPr eaLnBrk="1" hangingPunct="1">
              <a:spcAft>
                <a:spcPct val="100000"/>
              </a:spcAft>
            </a:pPr>
            <a:r>
              <a:rPr lang="cs-CZ" altLang="cs-CZ" b="1" u="sng" dirty="0">
                <a:solidFill>
                  <a:srgbClr val="2616F6"/>
                </a:solidFill>
                <a:effectLst/>
                <a:latin typeface="+mj-lt"/>
              </a:rPr>
              <a:t>Marketing</a:t>
            </a:r>
            <a:r>
              <a:rPr lang="cs-CZ" altLang="cs-CZ" b="1" dirty="0">
                <a:effectLst/>
                <a:latin typeface="+mj-lt"/>
              </a:rPr>
              <a:t> usiluje o to, aby </a:t>
            </a:r>
            <a:r>
              <a:rPr lang="cs-CZ" altLang="cs-CZ" b="1" dirty="0">
                <a:solidFill>
                  <a:srgbClr val="2616F6"/>
                </a:solidFill>
                <a:effectLst/>
                <a:latin typeface="+mj-lt"/>
              </a:rPr>
              <a:t>podnik vyvíjel, vyráběl a prodával zboží, které zákazník požaduje.</a:t>
            </a:r>
            <a:endParaRPr lang="cs-CZ" altLang="cs-CZ" b="1" dirty="0">
              <a:effectLst/>
              <a:latin typeface="+mj-lt"/>
            </a:endParaRPr>
          </a:p>
        </p:txBody>
      </p:sp>
      <p:sp>
        <p:nvSpPr>
          <p:cNvPr id="6" name="Obdélník 2"/>
          <p:cNvSpPr>
            <a:spLocks noChangeArrowheads="1"/>
          </p:cNvSpPr>
          <p:nvPr/>
        </p:nvSpPr>
        <p:spPr bwMode="auto">
          <a:xfrm>
            <a:off x="539750" y="4738688"/>
            <a:ext cx="7127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cs-CZ" altLang="cs-CZ" b="1" dirty="0">
                <a:effectLst/>
                <a:latin typeface="+mj-lt"/>
              </a:rPr>
              <a:t>MARKETING</a:t>
            </a:r>
            <a:r>
              <a:rPr lang="cs-CZ" altLang="cs-CZ" b="1" dirty="0">
                <a:solidFill>
                  <a:srgbClr val="0000FF"/>
                </a:solidFill>
                <a:effectLst/>
                <a:latin typeface="+mj-lt"/>
              </a:rPr>
              <a:t> </a:t>
            </a:r>
            <a:r>
              <a:rPr lang="cs-CZ" altLang="cs-CZ" b="1" dirty="0">
                <a:solidFill>
                  <a:srgbClr val="F9134A"/>
                </a:solidFill>
                <a:effectLst/>
                <a:latin typeface="+mj-lt"/>
              </a:rPr>
              <a:t>NENÍ</a:t>
            </a:r>
            <a:r>
              <a:rPr lang="cs-CZ" altLang="cs-CZ" b="1" dirty="0">
                <a:solidFill>
                  <a:srgbClr val="0000FF"/>
                </a:solidFill>
                <a:effectLst/>
                <a:latin typeface="+mj-lt"/>
              </a:rPr>
              <a:t> </a:t>
            </a:r>
            <a:r>
              <a:rPr lang="cs-CZ" altLang="cs-CZ" b="1" dirty="0">
                <a:effectLst/>
                <a:latin typeface="+mj-lt"/>
              </a:rPr>
              <a:t>REKLAMA</a:t>
            </a:r>
          </a:p>
          <a:p>
            <a:pPr eaLnBrk="1" hangingPunct="1"/>
            <a:endParaRPr lang="cs-CZ" altLang="cs-CZ" b="1" dirty="0">
              <a:solidFill>
                <a:srgbClr val="0000FF"/>
              </a:solidFill>
              <a:effectLst/>
              <a:latin typeface="+mj-lt"/>
            </a:endParaRPr>
          </a:p>
          <a:p>
            <a:pPr eaLnBrk="1" hangingPunct="1"/>
            <a:r>
              <a:rPr lang="cs-CZ" altLang="cs-CZ" b="1" u="sng" dirty="0">
                <a:solidFill>
                  <a:srgbClr val="0000FF"/>
                </a:solidFill>
                <a:effectLst/>
                <a:latin typeface="+mj-lt"/>
              </a:rPr>
              <a:t>Reklama</a:t>
            </a:r>
            <a:r>
              <a:rPr lang="cs-CZ" altLang="cs-CZ" b="1" dirty="0">
                <a:effectLst/>
                <a:latin typeface="+mj-lt"/>
              </a:rPr>
              <a:t> je pouze jedním z marketingových nástrojů</a:t>
            </a: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68949019-B0BD-4AAA-99DE-2DCED8D13497}"/>
              </a:ext>
            </a:extLst>
          </p:cNvPr>
          <p:cNvSpPr txBox="1">
            <a:spLocks/>
          </p:cNvSpPr>
          <p:nvPr/>
        </p:nvSpPr>
        <p:spPr>
          <a:xfrm>
            <a:off x="611560" y="457200"/>
            <a:ext cx="7084640" cy="59553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b="1" dirty="0">
                <a:solidFill>
                  <a:schemeClr val="bg1"/>
                </a:solidFill>
              </a:rPr>
              <a:t>CO TO JE MARKETING?</a:t>
            </a:r>
          </a:p>
        </p:txBody>
      </p:sp>
    </p:spTree>
    <p:extLst>
      <p:ext uri="{BB962C8B-B14F-4D97-AF65-F5344CB8AC3E}">
        <p14:creationId xmlns:p14="http://schemas.microsoft.com/office/powerpoint/2010/main" val="1260772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1"/>
          <p:cNvSpPr>
            <a:spLocks noChangeArrowheads="1"/>
          </p:cNvSpPr>
          <p:nvPr/>
        </p:nvSpPr>
        <p:spPr bwMode="auto">
          <a:xfrm>
            <a:off x="539750" y="1264320"/>
            <a:ext cx="80645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cs-CZ" altLang="cs-CZ" b="1" u="sng" dirty="0">
                <a:solidFill>
                  <a:srgbClr val="2616F6"/>
                </a:solidFill>
                <a:effectLst/>
                <a:latin typeface="+mj-lt"/>
              </a:rPr>
              <a:t>VĚDECKÝ MARKETING  -</a:t>
            </a:r>
            <a:r>
              <a:rPr lang="cs-CZ" altLang="cs-CZ" b="1" dirty="0">
                <a:solidFill>
                  <a:srgbClr val="2616F6"/>
                </a:solidFill>
                <a:effectLst/>
                <a:latin typeface="+mj-lt"/>
              </a:rPr>
              <a:t>  </a:t>
            </a:r>
            <a:r>
              <a:rPr lang="cs-CZ" altLang="cs-CZ" dirty="0">
                <a:effectLst/>
                <a:latin typeface="+mj-lt"/>
              </a:rPr>
              <a:t>profesionální marketingové činnosti s důrazem na nepřetržitý rozbor požadavků a potřeb trhu (</a:t>
            </a:r>
            <a:r>
              <a:rPr lang="cs-CZ" altLang="cs-CZ" b="1" dirty="0">
                <a:solidFill>
                  <a:srgbClr val="FF0000"/>
                </a:solidFill>
                <a:effectLst/>
                <a:latin typeface="+mj-lt"/>
              </a:rPr>
              <a:t>tlak poptávky</a:t>
            </a:r>
            <a:r>
              <a:rPr lang="cs-CZ" altLang="cs-CZ" dirty="0">
                <a:effectLst/>
                <a:latin typeface="+mj-lt"/>
              </a:rPr>
              <a:t>) s vědeckými poznatky, pohledy a trendy (</a:t>
            </a:r>
            <a:r>
              <a:rPr lang="cs-CZ" altLang="cs-CZ" b="1" dirty="0">
                <a:solidFill>
                  <a:srgbClr val="FF0000"/>
                </a:solidFill>
                <a:effectLst/>
                <a:latin typeface="+mj-lt"/>
              </a:rPr>
              <a:t>tlak nabídky</a:t>
            </a:r>
            <a:r>
              <a:rPr lang="cs-CZ" altLang="cs-CZ" dirty="0">
                <a:effectLst/>
                <a:latin typeface="+mj-lt"/>
              </a:rPr>
              <a:t>). </a:t>
            </a:r>
          </a:p>
        </p:txBody>
      </p:sp>
      <p:sp>
        <p:nvSpPr>
          <p:cNvPr id="6" name="Obdélník 6"/>
          <p:cNvSpPr>
            <a:spLocks noChangeArrowheads="1"/>
          </p:cNvSpPr>
          <p:nvPr/>
        </p:nvSpPr>
        <p:spPr bwMode="auto">
          <a:xfrm>
            <a:off x="691678" y="2708920"/>
            <a:ext cx="345598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cs-CZ" altLang="cs-CZ" dirty="0">
                <a:effectLst/>
                <a:latin typeface="+mj-lt"/>
              </a:rPr>
              <a:t>Je zřejmé, že rozbor a definice zadání podnětů a cílů výzkumu vycházejících ze správných a aktuálních </a:t>
            </a:r>
            <a:r>
              <a:rPr lang="cs-CZ" altLang="cs-CZ" b="1" dirty="0">
                <a:effectLst/>
                <a:latin typeface="+mj-lt"/>
              </a:rPr>
              <a:t>požadavků trhu, </a:t>
            </a:r>
            <a:r>
              <a:rPr lang="cs-CZ" altLang="cs-CZ" dirty="0">
                <a:effectLst/>
                <a:latin typeface="+mj-lt"/>
              </a:rPr>
              <a:t>podpořenou zájmem potenciálních koncových uživatelů, je někdy možná důležitější než vlastní realizace výzkumu a řízení inovací.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52936"/>
            <a:ext cx="4032250" cy="2905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Obdélník 4"/>
          <p:cNvSpPr>
            <a:spLocks noChangeArrowheads="1"/>
          </p:cNvSpPr>
          <p:nvPr/>
        </p:nvSpPr>
        <p:spPr bwMode="auto">
          <a:xfrm>
            <a:off x="4283968" y="5877272"/>
            <a:ext cx="4572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cs-CZ" altLang="cs-CZ" sz="1600" i="1" dirty="0">
                <a:effectLst/>
                <a:latin typeface="+mj-lt"/>
              </a:rPr>
              <a:t>„</a:t>
            </a:r>
            <a:r>
              <a:rPr lang="en-US" altLang="cs-CZ" sz="1600" i="1" dirty="0" err="1">
                <a:effectLst/>
                <a:latin typeface="+mj-lt"/>
              </a:rPr>
              <a:t>Tak</a:t>
            </a:r>
            <a:r>
              <a:rPr lang="en-US" altLang="cs-CZ" sz="1600" i="1" dirty="0">
                <a:effectLst/>
                <a:latin typeface="+mj-lt"/>
              </a:rPr>
              <a:t> a </a:t>
            </a:r>
            <a:r>
              <a:rPr lang="en-US" altLang="cs-CZ" sz="1600" i="1" dirty="0" err="1">
                <a:effectLst/>
                <a:latin typeface="+mj-lt"/>
              </a:rPr>
              <a:t>te</a:t>
            </a:r>
            <a:r>
              <a:rPr lang="cs-CZ" altLang="cs-CZ" sz="1600" i="1" dirty="0">
                <a:effectLst/>
                <a:latin typeface="+mj-lt"/>
              </a:rPr>
              <a:t>ď se chytneme všichni za ruce, budeme myslet pozitivně a uděláme rychle brainstorming ……. a za hodinu to máme </a:t>
            </a:r>
            <a:r>
              <a:rPr lang="cs-CZ" altLang="cs-CZ" sz="1600" i="1" dirty="0" err="1">
                <a:effectLst/>
                <a:latin typeface="+mj-lt"/>
              </a:rPr>
              <a:t>pořešený</a:t>
            </a:r>
            <a:r>
              <a:rPr lang="cs-CZ" altLang="cs-CZ" sz="1600" i="1" dirty="0">
                <a:effectLst/>
                <a:latin typeface="+mj-lt"/>
              </a:rPr>
              <a:t>“</a:t>
            </a:r>
          </a:p>
        </p:txBody>
      </p:sp>
      <p:sp>
        <p:nvSpPr>
          <p:cNvPr id="9" name="Nadpis 1">
            <a:extLst>
              <a:ext uri="{FF2B5EF4-FFF2-40B4-BE49-F238E27FC236}">
                <a16:creationId xmlns:a16="http://schemas.microsoft.com/office/drawing/2014/main" id="{B61C22EB-2768-4598-9D75-9631DB52726C}"/>
              </a:ext>
            </a:extLst>
          </p:cNvPr>
          <p:cNvSpPr txBox="1">
            <a:spLocks/>
          </p:cNvSpPr>
          <p:nvPr/>
        </p:nvSpPr>
        <p:spPr>
          <a:xfrm>
            <a:off x="691678" y="602667"/>
            <a:ext cx="7912572" cy="59553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b="1" dirty="0">
                <a:solidFill>
                  <a:schemeClr val="bg1"/>
                </a:solidFill>
              </a:rPr>
              <a:t>MARKETING a PRŮMYSLOVÝ VÝZKUM</a:t>
            </a:r>
          </a:p>
        </p:txBody>
      </p:sp>
    </p:spTree>
    <p:extLst>
      <p:ext uri="{BB962C8B-B14F-4D97-AF65-F5344CB8AC3E}">
        <p14:creationId xmlns:p14="http://schemas.microsoft.com/office/powerpoint/2010/main" val="3557125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6265863" cy="706437"/>
          </a:xfrm>
        </p:spPr>
        <p:txBody>
          <a:bodyPr/>
          <a:lstStyle/>
          <a:p>
            <a:pPr eaLnBrk="1" hangingPunct="1"/>
            <a:r>
              <a:rPr lang="cs-CZ" altLang="cs-CZ" sz="2800" b="1" dirty="0">
                <a:solidFill>
                  <a:schemeClr val="tx1"/>
                </a:solidFill>
              </a:rPr>
              <a:t>Inovační řetězec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700213"/>
            <a:ext cx="730250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1582738" y="1146175"/>
            <a:ext cx="6592887" cy="461963"/>
          </a:xfrm>
          <a:prstGeom prst="rect">
            <a:avLst/>
          </a:prstGeom>
          <a:noFill/>
        </p:spPr>
        <p:txBody>
          <a:bodyPr lIns="91439" rIns="91439"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FF0000"/>
                </a:solidFill>
                <a:effectLst/>
                <a:latin typeface="Calibri" pitchFamily="34" charset="0"/>
              </a:rPr>
              <a:t>…</a:t>
            </a:r>
            <a:r>
              <a:rPr lang="cs-CZ" sz="2400" b="1" dirty="0">
                <a:solidFill>
                  <a:srgbClr val="FF0000"/>
                </a:solidFill>
                <a:effectLst/>
                <a:latin typeface="Calibri" pitchFamily="34" charset="0"/>
              </a:rPr>
              <a:t> je nesmírně těžké jej uvést do praxe</a:t>
            </a:r>
            <a:endParaRPr lang="en-US" sz="2400" b="1" spc="-50" dirty="0"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3533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6265863" cy="706437"/>
          </a:xfrm>
        </p:spPr>
        <p:txBody>
          <a:bodyPr/>
          <a:lstStyle/>
          <a:p>
            <a:pPr eaLnBrk="1" hangingPunct="1"/>
            <a:r>
              <a:rPr lang="cs-CZ" altLang="cs-CZ" sz="2800" b="1">
                <a:solidFill>
                  <a:schemeClr val="tx1"/>
                </a:solidFill>
              </a:rPr>
              <a:t>Inovační řetězec</a:t>
            </a:r>
          </a:p>
        </p:txBody>
      </p:sp>
      <p:pic>
        <p:nvPicPr>
          <p:cNvPr id="13315" name="Picture 34" descr="INO_CYK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36" b="2702"/>
          <a:stretch>
            <a:fillRect/>
          </a:stretch>
        </p:blipFill>
        <p:spPr bwMode="auto">
          <a:xfrm>
            <a:off x="611188" y="1125538"/>
            <a:ext cx="7632700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08267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04813"/>
            <a:ext cx="6265863" cy="706437"/>
          </a:xfrm>
        </p:spPr>
        <p:txBody>
          <a:bodyPr/>
          <a:lstStyle/>
          <a:p>
            <a:pPr algn="l" eaLnBrk="1" hangingPunct="1"/>
            <a:r>
              <a:rPr lang="cs-CZ" altLang="cs-CZ" sz="2000" b="1">
                <a:solidFill>
                  <a:schemeClr val="tx1"/>
                </a:solidFill>
              </a:rPr>
              <a:t>Sekvenční inženýrství</a:t>
            </a:r>
          </a:p>
        </p:txBody>
      </p:sp>
      <p:graphicFrame>
        <p:nvGraphicFramePr>
          <p:cNvPr id="14339" name="Objekt 1"/>
          <p:cNvGraphicFramePr>
            <a:graphicFrameLocks noChangeAspect="1"/>
          </p:cNvGraphicFramePr>
          <p:nvPr/>
        </p:nvGraphicFramePr>
        <p:xfrm>
          <a:off x="323850" y="981075"/>
          <a:ext cx="4535488" cy="202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" name="Designer 4.1 Drawing" r:id="rId3" imgW="6830568" imgH="3048000" progId="MgxDesigner">
                  <p:embed/>
                </p:oleObj>
              </mc:Choice>
              <mc:Fallback>
                <p:oleObj name="Designer 4.1 Drawing" r:id="rId3" imgW="6830568" imgH="3048000" progId="MgxDesigner">
                  <p:embed/>
                  <p:pic>
                    <p:nvPicPr>
                      <p:cNvPr id="14339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981075"/>
                        <a:ext cx="4535488" cy="202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0" name="Objekt 2"/>
          <p:cNvGraphicFramePr>
            <a:graphicFrameLocks noChangeAspect="1"/>
          </p:cNvGraphicFramePr>
          <p:nvPr/>
        </p:nvGraphicFramePr>
        <p:xfrm>
          <a:off x="179388" y="3644900"/>
          <a:ext cx="4686300" cy="208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" name="Designer 4.1 Drawing" r:id="rId5" imgW="6812280" imgH="3035808" progId="MgxDesigner">
                  <p:embed/>
                </p:oleObj>
              </mc:Choice>
              <mc:Fallback>
                <p:oleObj name="Designer 4.1 Drawing" r:id="rId5" imgW="6812280" imgH="3035808" progId="MgxDesigner">
                  <p:embed/>
                  <p:pic>
                    <p:nvPicPr>
                      <p:cNvPr id="14340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3644900"/>
                        <a:ext cx="4686300" cy="2087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79388" y="5732463"/>
            <a:ext cx="44640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cs-CZ" sz="2000" b="1" kern="0" dirty="0">
                <a:solidFill>
                  <a:schemeClr val="tx1"/>
                </a:solidFill>
                <a:effectLst/>
              </a:rPr>
              <a:t>Sekvenční inženýrství</a:t>
            </a:r>
          </a:p>
        </p:txBody>
      </p:sp>
      <p:sp>
        <p:nvSpPr>
          <p:cNvPr id="7" name="Šipka dolů 6"/>
          <p:cNvSpPr/>
          <p:nvPr/>
        </p:nvSpPr>
        <p:spPr>
          <a:xfrm>
            <a:off x="2232025" y="3154363"/>
            <a:ext cx="360363" cy="4318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14343" name="TextovéPole 5"/>
          <p:cNvSpPr txBox="1">
            <a:spLocks noChangeArrowheads="1"/>
          </p:cNvSpPr>
          <p:nvPr/>
        </p:nvSpPr>
        <p:spPr bwMode="auto">
          <a:xfrm>
            <a:off x="5435600" y="2133600"/>
            <a:ext cx="3263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800" b="1"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Časová komprese</a:t>
            </a:r>
          </a:p>
        </p:txBody>
      </p:sp>
      <p:pic>
        <p:nvPicPr>
          <p:cNvPr id="14344" name="Picture 25" descr="http://thegraphicsfairy.com/wp-content/uploads/blogger/-d4S4jli442o/T1ux0KZ2k3I/AAAAAAAAQ2w/7Xq29uwCrws/s1600/pocket-watch-Vintage-Image-GraphicsFairywh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6338" y="2924175"/>
            <a:ext cx="132397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92367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060575"/>
            <a:ext cx="7272337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bdélník 2"/>
          <p:cNvSpPr>
            <a:spLocks noChangeArrowheads="1"/>
          </p:cNvSpPr>
          <p:nvPr/>
        </p:nvSpPr>
        <p:spPr bwMode="auto">
          <a:xfrm>
            <a:off x="395288" y="908050"/>
            <a:ext cx="8569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cs-CZ" altLang="cs-CZ" b="1" dirty="0">
                <a:effectLst/>
              </a:rPr>
              <a:t>MARKETING</a:t>
            </a:r>
            <a:r>
              <a:rPr lang="cs-CZ" altLang="cs-CZ" dirty="0">
                <a:effectLst/>
              </a:rPr>
              <a:t> = </a:t>
            </a:r>
            <a:r>
              <a:rPr lang="cs-CZ" altLang="cs-CZ" b="1" dirty="0">
                <a:solidFill>
                  <a:srgbClr val="FF0000"/>
                </a:solidFill>
                <a:effectLst/>
              </a:rPr>
              <a:t>podpora inovační činností v celém inovačním řetězci</a:t>
            </a:r>
          </a:p>
        </p:txBody>
      </p:sp>
    </p:spTree>
    <p:extLst>
      <p:ext uri="{BB962C8B-B14F-4D97-AF65-F5344CB8AC3E}">
        <p14:creationId xmlns:p14="http://schemas.microsoft.com/office/powerpoint/2010/main" val="39081852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INOVAČNÍ ŘETĚZEC PRŮMYSLOVÉHO VÝZKUMU</a:t>
            </a:r>
          </a:p>
        </p:txBody>
      </p:sp>
      <p:grpSp>
        <p:nvGrpSpPr>
          <p:cNvPr id="5" name="Skupina 4"/>
          <p:cNvGrpSpPr/>
          <p:nvPr/>
        </p:nvGrpSpPr>
        <p:grpSpPr>
          <a:xfrm>
            <a:off x="611560" y="1268760"/>
            <a:ext cx="3168352" cy="792088"/>
            <a:chOff x="2699792" y="1546597"/>
            <a:chExt cx="3168352" cy="792088"/>
          </a:xfrm>
        </p:grpSpPr>
        <p:sp>
          <p:nvSpPr>
            <p:cNvPr id="2" name="Zaoblený obdélník 1"/>
            <p:cNvSpPr/>
            <p:nvPr/>
          </p:nvSpPr>
          <p:spPr>
            <a:xfrm>
              <a:off x="2720290" y="1546597"/>
              <a:ext cx="3147853" cy="79208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4" name="TextovéPole 3"/>
            <p:cNvSpPr txBox="1"/>
            <p:nvPr/>
          </p:nvSpPr>
          <p:spPr>
            <a:xfrm>
              <a:off x="2699792" y="1556792"/>
              <a:ext cx="31683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/>
                <a:t>I.FÁZE</a:t>
              </a:r>
            </a:p>
            <a:p>
              <a:pPr algn="ctr"/>
              <a:r>
                <a:rPr lang="cs-CZ" dirty="0"/>
                <a:t>PODNĚTY A JEJICH HODNOCENÍ</a:t>
              </a:r>
            </a:p>
          </p:txBody>
        </p:sp>
      </p:grpSp>
      <p:grpSp>
        <p:nvGrpSpPr>
          <p:cNvPr id="8" name="Skupina 7"/>
          <p:cNvGrpSpPr/>
          <p:nvPr/>
        </p:nvGrpSpPr>
        <p:grpSpPr>
          <a:xfrm>
            <a:off x="632058" y="2238037"/>
            <a:ext cx="3168352" cy="792088"/>
            <a:chOff x="2699792" y="1546597"/>
            <a:chExt cx="3168352" cy="792088"/>
          </a:xfrm>
        </p:grpSpPr>
        <p:sp>
          <p:nvSpPr>
            <p:cNvPr id="9" name="Zaoblený obdélník 8"/>
            <p:cNvSpPr/>
            <p:nvPr/>
          </p:nvSpPr>
          <p:spPr>
            <a:xfrm>
              <a:off x="2720290" y="1546597"/>
              <a:ext cx="3147853" cy="79208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0" name="TextovéPole 9"/>
            <p:cNvSpPr txBox="1"/>
            <p:nvPr/>
          </p:nvSpPr>
          <p:spPr>
            <a:xfrm>
              <a:off x="2699792" y="1556792"/>
              <a:ext cx="31683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/>
                <a:t>II.FÁZE</a:t>
              </a:r>
            </a:p>
            <a:p>
              <a:pPr algn="ctr"/>
              <a:r>
                <a:rPr lang="cs-CZ" dirty="0"/>
                <a:t>KONCEPTUÁLNÍ</a:t>
              </a:r>
            </a:p>
          </p:txBody>
        </p:sp>
      </p:grpSp>
      <p:grpSp>
        <p:nvGrpSpPr>
          <p:cNvPr id="11" name="Skupina 10"/>
          <p:cNvGrpSpPr/>
          <p:nvPr/>
        </p:nvGrpSpPr>
        <p:grpSpPr>
          <a:xfrm>
            <a:off x="650467" y="3228828"/>
            <a:ext cx="3168352" cy="1401178"/>
            <a:chOff x="2699792" y="1546597"/>
            <a:chExt cx="3168352" cy="792088"/>
          </a:xfrm>
        </p:grpSpPr>
        <p:sp>
          <p:nvSpPr>
            <p:cNvPr id="12" name="Zaoblený obdélník 11"/>
            <p:cNvSpPr/>
            <p:nvPr/>
          </p:nvSpPr>
          <p:spPr>
            <a:xfrm>
              <a:off x="2720290" y="1546597"/>
              <a:ext cx="3147853" cy="79208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3" name="TextovéPole 12"/>
            <p:cNvSpPr txBox="1"/>
            <p:nvPr/>
          </p:nvSpPr>
          <p:spPr>
            <a:xfrm>
              <a:off x="2699792" y="1556792"/>
              <a:ext cx="31683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/>
                <a:t>III.FÁZE</a:t>
              </a:r>
            </a:p>
            <a:p>
              <a:pPr algn="ctr"/>
              <a:r>
                <a:rPr lang="cs-CZ" dirty="0"/>
                <a:t>PROVEDITELNOST</a:t>
              </a:r>
            </a:p>
          </p:txBody>
        </p:sp>
      </p:grpSp>
      <p:grpSp>
        <p:nvGrpSpPr>
          <p:cNvPr id="14" name="Skupina 13"/>
          <p:cNvGrpSpPr/>
          <p:nvPr/>
        </p:nvGrpSpPr>
        <p:grpSpPr>
          <a:xfrm>
            <a:off x="632058" y="4850537"/>
            <a:ext cx="3168352" cy="792088"/>
            <a:chOff x="2699792" y="1546597"/>
            <a:chExt cx="3168352" cy="792088"/>
          </a:xfrm>
        </p:grpSpPr>
        <p:sp>
          <p:nvSpPr>
            <p:cNvPr id="15" name="Zaoblený obdélník 14"/>
            <p:cNvSpPr/>
            <p:nvPr/>
          </p:nvSpPr>
          <p:spPr>
            <a:xfrm>
              <a:off x="2720290" y="1546597"/>
              <a:ext cx="3147853" cy="79208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6" name="TextovéPole 15"/>
            <p:cNvSpPr txBox="1"/>
            <p:nvPr/>
          </p:nvSpPr>
          <p:spPr>
            <a:xfrm>
              <a:off x="2699792" y="1556792"/>
              <a:ext cx="31683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/>
                <a:t>IV.FÁZE</a:t>
              </a:r>
            </a:p>
            <a:p>
              <a:pPr algn="ctr"/>
              <a:r>
                <a:rPr lang="cs-CZ" dirty="0"/>
                <a:t>TRANSFER</a:t>
              </a:r>
            </a:p>
          </p:txBody>
        </p:sp>
      </p:grpSp>
      <p:grpSp>
        <p:nvGrpSpPr>
          <p:cNvPr id="17" name="Skupina 16"/>
          <p:cNvGrpSpPr/>
          <p:nvPr/>
        </p:nvGrpSpPr>
        <p:grpSpPr>
          <a:xfrm>
            <a:off x="621808" y="5877289"/>
            <a:ext cx="3168352" cy="792088"/>
            <a:chOff x="2699792" y="1546597"/>
            <a:chExt cx="3168352" cy="792088"/>
          </a:xfrm>
        </p:grpSpPr>
        <p:sp>
          <p:nvSpPr>
            <p:cNvPr id="18" name="Zaoblený obdélník 17"/>
            <p:cNvSpPr/>
            <p:nvPr/>
          </p:nvSpPr>
          <p:spPr>
            <a:xfrm>
              <a:off x="2720290" y="1546597"/>
              <a:ext cx="3147853" cy="792088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9" name="TextovéPole 18"/>
            <p:cNvSpPr txBox="1"/>
            <p:nvPr/>
          </p:nvSpPr>
          <p:spPr>
            <a:xfrm>
              <a:off x="2699792" y="1556792"/>
              <a:ext cx="31683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/>
                <a:t>V.FÁZE</a:t>
              </a:r>
            </a:p>
            <a:p>
              <a:pPr algn="ctr"/>
              <a:r>
                <a:rPr lang="cs-CZ" dirty="0"/>
                <a:t>RANÁ KOMERCIONALIZACE</a:t>
              </a:r>
            </a:p>
          </p:txBody>
        </p:sp>
      </p:grpSp>
      <p:sp>
        <p:nvSpPr>
          <p:cNvPr id="20" name="Šipka doprava 19"/>
          <p:cNvSpPr/>
          <p:nvPr/>
        </p:nvSpPr>
        <p:spPr>
          <a:xfrm>
            <a:off x="4153880" y="1534563"/>
            <a:ext cx="922176" cy="26048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Šipka doprava 20"/>
          <p:cNvSpPr/>
          <p:nvPr/>
        </p:nvSpPr>
        <p:spPr>
          <a:xfrm>
            <a:off x="4162353" y="3551526"/>
            <a:ext cx="922176" cy="26048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Šipka doprava 21"/>
          <p:cNvSpPr/>
          <p:nvPr/>
        </p:nvSpPr>
        <p:spPr>
          <a:xfrm>
            <a:off x="4148633" y="5158768"/>
            <a:ext cx="922176" cy="26048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Šipka doprava 22"/>
          <p:cNvSpPr/>
          <p:nvPr/>
        </p:nvSpPr>
        <p:spPr>
          <a:xfrm>
            <a:off x="4148633" y="6206862"/>
            <a:ext cx="922176" cy="26048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Šipka doprava 23"/>
          <p:cNvSpPr/>
          <p:nvPr/>
        </p:nvSpPr>
        <p:spPr>
          <a:xfrm>
            <a:off x="4164023" y="2503432"/>
            <a:ext cx="922176" cy="26048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27" name="Skupina 26"/>
          <p:cNvGrpSpPr/>
          <p:nvPr/>
        </p:nvGrpSpPr>
        <p:grpSpPr>
          <a:xfrm>
            <a:off x="5918075" y="1442025"/>
            <a:ext cx="2038300" cy="483261"/>
            <a:chOff x="5918075" y="1442025"/>
            <a:chExt cx="2038300" cy="483261"/>
          </a:xfrm>
        </p:grpSpPr>
        <p:sp>
          <p:nvSpPr>
            <p:cNvPr id="25" name="TextovéPole 24"/>
            <p:cNvSpPr txBox="1"/>
            <p:nvPr/>
          </p:nvSpPr>
          <p:spPr>
            <a:xfrm>
              <a:off x="5987193" y="1442025"/>
              <a:ext cx="1900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/>
                <a:t>PODNĚT</a:t>
              </a:r>
            </a:p>
          </p:txBody>
        </p:sp>
        <p:sp>
          <p:nvSpPr>
            <p:cNvPr id="26" name="Obdélník se zakulacenými rohy na opačné straně 25"/>
            <p:cNvSpPr/>
            <p:nvPr/>
          </p:nvSpPr>
          <p:spPr>
            <a:xfrm>
              <a:off x="5918075" y="1442025"/>
              <a:ext cx="2038300" cy="483261"/>
            </a:xfrm>
            <a:prstGeom prst="round2Diag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28" name="Skupina 27"/>
          <p:cNvGrpSpPr/>
          <p:nvPr/>
        </p:nvGrpSpPr>
        <p:grpSpPr>
          <a:xfrm>
            <a:off x="5918075" y="2346366"/>
            <a:ext cx="2038300" cy="483261"/>
            <a:chOff x="5918075" y="1442025"/>
            <a:chExt cx="2038300" cy="483261"/>
          </a:xfrm>
        </p:grpSpPr>
        <p:sp>
          <p:nvSpPr>
            <p:cNvPr id="29" name="TextovéPole 28"/>
            <p:cNvSpPr txBox="1"/>
            <p:nvPr/>
          </p:nvSpPr>
          <p:spPr>
            <a:xfrm>
              <a:off x="5987193" y="1442025"/>
              <a:ext cx="19000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/>
                <a:t>KONCEPTY</a:t>
              </a:r>
            </a:p>
          </p:txBody>
        </p:sp>
        <p:sp>
          <p:nvSpPr>
            <p:cNvPr id="30" name="Obdélník se zakulacenými rohy na opačné straně 29"/>
            <p:cNvSpPr/>
            <p:nvPr/>
          </p:nvSpPr>
          <p:spPr>
            <a:xfrm>
              <a:off x="5918075" y="1442025"/>
              <a:ext cx="2038300" cy="483261"/>
            </a:xfrm>
            <a:prstGeom prst="round2Diag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31" name="Skupina 30"/>
          <p:cNvGrpSpPr/>
          <p:nvPr/>
        </p:nvGrpSpPr>
        <p:grpSpPr>
          <a:xfrm>
            <a:off x="5867647" y="3120262"/>
            <a:ext cx="2088728" cy="810101"/>
            <a:chOff x="5867647" y="1426740"/>
            <a:chExt cx="2088728" cy="498546"/>
          </a:xfrm>
        </p:grpSpPr>
        <p:sp>
          <p:nvSpPr>
            <p:cNvPr id="32" name="TextovéPole 31"/>
            <p:cNvSpPr txBox="1"/>
            <p:nvPr/>
          </p:nvSpPr>
          <p:spPr>
            <a:xfrm>
              <a:off x="5867647" y="1426740"/>
              <a:ext cx="1900064" cy="3626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400" dirty="0"/>
                <a:t>FUNKČNÍ VZOREK</a:t>
              </a:r>
            </a:p>
            <a:p>
              <a:pPr algn="ctr"/>
              <a:r>
                <a:rPr lang="cs-CZ" sz="1400" dirty="0"/>
                <a:t>PROTOTYP</a:t>
              </a:r>
            </a:p>
            <a:p>
              <a:pPr algn="ctr"/>
              <a:r>
                <a:rPr lang="cs-CZ" sz="1400" dirty="0"/>
                <a:t>SCALE-UP</a:t>
              </a:r>
            </a:p>
          </p:txBody>
        </p:sp>
        <p:sp>
          <p:nvSpPr>
            <p:cNvPr id="33" name="Obdélník se zakulacenými rohy na opačné straně 32"/>
            <p:cNvSpPr/>
            <p:nvPr/>
          </p:nvSpPr>
          <p:spPr>
            <a:xfrm>
              <a:off x="5918075" y="1442025"/>
              <a:ext cx="2038300" cy="483261"/>
            </a:xfrm>
            <a:prstGeom prst="round2Diag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34" name="Šipka doprava 33"/>
          <p:cNvSpPr/>
          <p:nvPr/>
        </p:nvSpPr>
        <p:spPr>
          <a:xfrm>
            <a:off x="4162353" y="3929417"/>
            <a:ext cx="922176" cy="26048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35" name="Skupina 34"/>
          <p:cNvGrpSpPr/>
          <p:nvPr/>
        </p:nvGrpSpPr>
        <p:grpSpPr>
          <a:xfrm>
            <a:off x="5794554" y="3930363"/>
            <a:ext cx="2183060" cy="849204"/>
            <a:chOff x="5810709" y="1442025"/>
            <a:chExt cx="2183060" cy="483261"/>
          </a:xfrm>
        </p:grpSpPr>
        <p:sp>
          <p:nvSpPr>
            <p:cNvPr id="36" name="TextovéPole 35"/>
            <p:cNvSpPr txBox="1"/>
            <p:nvPr/>
          </p:nvSpPr>
          <p:spPr>
            <a:xfrm>
              <a:off x="5810709" y="1442025"/>
              <a:ext cx="2183060" cy="3626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1400" dirty="0"/>
                <a:t>VÝROBNĚ A TECHNOLOGICKY VALIDOVANÝ PRODUKT</a:t>
              </a:r>
            </a:p>
          </p:txBody>
        </p:sp>
        <p:sp>
          <p:nvSpPr>
            <p:cNvPr id="37" name="Obdélník se zakulacenými rohy na opačné straně 36"/>
            <p:cNvSpPr/>
            <p:nvPr/>
          </p:nvSpPr>
          <p:spPr>
            <a:xfrm>
              <a:off x="5918075" y="1442025"/>
              <a:ext cx="2038300" cy="483261"/>
            </a:xfrm>
            <a:prstGeom prst="round2Diag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38" name="Skupina 37"/>
          <p:cNvGrpSpPr/>
          <p:nvPr/>
        </p:nvGrpSpPr>
        <p:grpSpPr>
          <a:xfrm>
            <a:off x="5918075" y="5056470"/>
            <a:ext cx="2059538" cy="657206"/>
            <a:chOff x="5918075" y="1442025"/>
            <a:chExt cx="2059538" cy="483261"/>
          </a:xfrm>
        </p:grpSpPr>
        <p:sp>
          <p:nvSpPr>
            <p:cNvPr id="39" name="TextovéPole 38"/>
            <p:cNvSpPr txBox="1"/>
            <p:nvPr/>
          </p:nvSpPr>
          <p:spPr>
            <a:xfrm>
              <a:off x="5987192" y="1442025"/>
              <a:ext cx="1990421" cy="475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/>
                <a:t>ZAVEDENÝ PRODUKT</a:t>
              </a:r>
            </a:p>
          </p:txBody>
        </p:sp>
        <p:sp>
          <p:nvSpPr>
            <p:cNvPr id="40" name="Obdélník se zakulacenými rohy na opačné straně 39"/>
            <p:cNvSpPr/>
            <p:nvPr/>
          </p:nvSpPr>
          <p:spPr>
            <a:xfrm>
              <a:off x="5918075" y="1442025"/>
              <a:ext cx="2038300" cy="483261"/>
            </a:xfrm>
            <a:prstGeom prst="round2Diag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41" name="Skupina 40"/>
          <p:cNvGrpSpPr/>
          <p:nvPr/>
        </p:nvGrpSpPr>
        <p:grpSpPr>
          <a:xfrm>
            <a:off x="5881636" y="5871712"/>
            <a:ext cx="2038300" cy="657206"/>
            <a:chOff x="5918075" y="1442025"/>
            <a:chExt cx="2038300" cy="483261"/>
          </a:xfrm>
        </p:grpSpPr>
        <p:sp>
          <p:nvSpPr>
            <p:cNvPr id="42" name="TextovéPole 41"/>
            <p:cNvSpPr txBox="1"/>
            <p:nvPr/>
          </p:nvSpPr>
          <p:spPr>
            <a:xfrm>
              <a:off x="5987193" y="1442025"/>
              <a:ext cx="1900064" cy="475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dirty="0"/>
                <a:t>PRODUKT</a:t>
              </a:r>
            </a:p>
            <a:p>
              <a:pPr algn="ctr"/>
              <a:r>
                <a:rPr lang="cs-CZ" dirty="0"/>
                <a:t>K PRODEJI</a:t>
              </a:r>
            </a:p>
          </p:txBody>
        </p:sp>
        <p:sp>
          <p:nvSpPr>
            <p:cNvPr id="43" name="Obdélník se zakulacenými rohy na opačné straně 42"/>
            <p:cNvSpPr/>
            <p:nvPr/>
          </p:nvSpPr>
          <p:spPr>
            <a:xfrm>
              <a:off x="5918075" y="1442025"/>
              <a:ext cx="2038300" cy="483261"/>
            </a:xfrm>
            <a:prstGeom prst="round2Diag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4572673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6265863" cy="706437"/>
          </a:xfrm>
        </p:spPr>
        <p:txBody>
          <a:bodyPr/>
          <a:lstStyle/>
          <a:p>
            <a:pPr eaLnBrk="1" hangingPunct="1"/>
            <a:r>
              <a:rPr lang="cs-CZ" altLang="cs-CZ" sz="2000" b="1">
                <a:solidFill>
                  <a:schemeClr val="tx1"/>
                </a:solidFill>
              </a:rPr>
              <a:t>Řízení průmyslového výzkumu a vývoje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74750"/>
            <a:ext cx="8229600" cy="5062538"/>
          </a:xfrm>
        </p:spPr>
        <p:txBody>
          <a:bodyPr/>
          <a:lstStyle/>
          <a:p>
            <a:pPr eaLnBrk="1" hangingPunct="1">
              <a:defRPr/>
            </a:pPr>
            <a:r>
              <a:rPr lang="cs-CZ" sz="1600" dirty="0"/>
              <a:t>Řízení </a:t>
            </a:r>
            <a:r>
              <a:rPr lang="cs-CZ" sz="1600" b="1" dirty="0"/>
              <a:t>RIZIK</a:t>
            </a:r>
            <a:r>
              <a:rPr lang="cs-CZ" sz="1600" dirty="0"/>
              <a:t> a řízení </a:t>
            </a:r>
            <a:r>
              <a:rPr lang="cs-CZ" sz="1600" b="1" dirty="0"/>
              <a:t>HODNOTY</a:t>
            </a:r>
            <a:r>
              <a:rPr lang="cs-CZ" sz="1600" dirty="0"/>
              <a:t> produktu</a:t>
            </a:r>
          </a:p>
          <a:p>
            <a:pPr eaLnBrk="1" hangingPunct="1">
              <a:defRPr/>
            </a:pPr>
            <a:endParaRPr lang="cs-CZ" sz="1600" dirty="0"/>
          </a:p>
          <a:p>
            <a:pPr eaLnBrk="1" hangingPunct="1">
              <a:defRPr/>
            </a:pPr>
            <a:endParaRPr lang="cs-CZ" sz="1600" dirty="0"/>
          </a:p>
          <a:p>
            <a:pPr eaLnBrk="1" hangingPunct="1">
              <a:defRPr/>
            </a:pPr>
            <a:endParaRPr lang="cs-CZ" sz="1600" dirty="0"/>
          </a:p>
          <a:p>
            <a:pPr eaLnBrk="1" hangingPunct="1">
              <a:defRPr/>
            </a:pPr>
            <a:endParaRPr lang="cs-CZ" sz="1600" dirty="0"/>
          </a:p>
          <a:p>
            <a:pPr eaLnBrk="1" hangingPunct="1">
              <a:defRPr/>
            </a:pPr>
            <a:endParaRPr lang="cs-CZ" sz="1600" dirty="0"/>
          </a:p>
          <a:p>
            <a:pPr eaLnBrk="1" hangingPunct="1">
              <a:defRPr/>
            </a:pPr>
            <a:endParaRPr lang="cs-CZ" sz="1600" dirty="0"/>
          </a:p>
          <a:p>
            <a:pPr eaLnBrk="1" hangingPunct="1">
              <a:defRPr/>
            </a:pPr>
            <a:endParaRPr lang="cs-CZ" sz="1600" dirty="0"/>
          </a:p>
          <a:p>
            <a:pPr eaLnBrk="1" hangingPunct="1">
              <a:defRPr/>
            </a:pPr>
            <a:endParaRPr lang="cs-CZ" sz="1600" dirty="0"/>
          </a:p>
          <a:p>
            <a:pPr eaLnBrk="1" hangingPunct="1">
              <a:defRPr/>
            </a:pPr>
            <a:endParaRPr lang="cs-CZ" sz="1600" b="1" dirty="0"/>
          </a:p>
          <a:p>
            <a:pPr eaLnBrk="1" hangingPunct="1">
              <a:defRPr/>
            </a:pPr>
            <a:r>
              <a:rPr lang="cs-CZ" sz="1600" b="1" dirty="0"/>
              <a:t>Pravidlo 1:</a:t>
            </a:r>
            <a:r>
              <a:rPr lang="cs-CZ" sz="1600" dirty="0"/>
              <a:t> Správné </a:t>
            </a:r>
            <a:r>
              <a:rPr lang="cs-CZ" sz="1600" b="1" dirty="0"/>
              <a:t>řízení</a:t>
            </a:r>
            <a:r>
              <a:rPr lang="cs-CZ" sz="1600" dirty="0"/>
              <a:t> je stejně důležité jako </a:t>
            </a:r>
            <a:r>
              <a:rPr lang="cs-CZ" sz="1600" b="1" dirty="0"/>
              <a:t>odbornost</a:t>
            </a:r>
          </a:p>
          <a:p>
            <a:pPr eaLnBrk="1" hangingPunct="1">
              <a:defRPr/>
            </a:pPr>
            <a:r>
              <a:rPr lang="cs-CZ" sz="1600" b="1" dirty="0"/>
              <a:t>Pravidlo 2: Plánuj </a:t>
            </a:r>
            <a:r>
              <a:rPr lang="cs-CZ" sz="1600" dirty="0"/>
              <a:t>jen do podrobnosti, která pomáhá </a:t>
            </a:r>
            <a:r>
              <a:rPr lang="cs-CZ" sz="1600" b="1" dirty="0"/>
              <a:t>řídit</a:t>
            </a:r>
            <a:r>
              <a:rPr lang="cs-CZ" sz="1600" dirty="0"/>
              <a:t> a </a:t>
            </a:r>
            <a:r>
              <a:rPr lang="cs-CZ" sz="1600" b="1" dirty="0"/>
              <a:t>snižovat rizika</a:t>
            </a:r>
          </a:p>
          <a:p>
            <a:pPr eaLnBrk="1" hangingPunct="1">
              <a:defRPr/>
            </a:pPr>
            <a:r>
              <a:rPr lang="cs-CZ" sz="1600" b="1" dirty="0"/>
              <a:t>Pravidlo 3: </a:t>
            </a:r>
            <a:r>
              <a:rPr lang="cs-CZ" sz="1600" dirty="0"/>
              <a:t>Plánuj postup s dostatečným počtem </a:t>
            </a:r>
            <a:r>
              <a:rPr lang="cs-CZ" sz="1600" b="1" dirty="0"/>
              <a:t>milníků</a:t>
            </a:r>
            <a:r>
              <a:rPr lang="cs-CZ" sz="1600" dirty="0"/>
              <a:t> (body exitu)-</a:t>
            </a:r>
            <a:r>
              <a:rPr lang="cs-CZ" sz="1600" b="1" dirty="0"/>
              <a:t>snížení rizik</a:t>
            </a:r>
          </a:p>
          <a:p>
            <a:pPr eaLnBrk="1" hangingPunct="1">
              <a:defRPr/>
            </a:pPr>
            <a:r>
              <a:rPr lang="cs-CZ" sz="1600" b="1" dirty="0"/>
              <a:t>Pravidlo 4:</a:t>
            </a:r>
            <a:r>
              <a:rPr lang="cs-CZ" sz="1600" dirty="0"/>
              <a:t> Jsou-li </a:t>
            </a:r>
            <a:r>
              <a:rPr lang="cs-CZ" sz="1600" b="1" dirty="0"/>
              <a:t>nejistoty vysoké</a:t>
            </a:r>
            <a:r>
              <a:rPr lang="cs-CZ" sz="1600" dirty="0"/>
              <a:t>, </a:t>
            </a:r>
            <a:r>
              <a:rPr lang="cs-CZ" sz="1600" b="1" dirty="0"/>
              <a:t>minimalizuj náklady</a:t>
            </a:r>
          </a:p>
          <a:p>
            <a:pPr eaLnBrk="1" hangingPunct="1">
              <a:defRPr/>
            </a:pPr>
            <a:r>
              <a:rPr lang="cs-CZ" sz="1600" b="1" dirty="0"/>
              <a:t>Pravidlo 5: </a:t>
            </a:r>
            <a:r>
              <a:rPr lang="cs-CZ" sz="1600" dirty="0"/>
              <a:t>Nepodceňuj oponenturu mezi jednotlivými fázemi-</a:t>
            </a:r>
            <a:r>
              <a:rPr lang="cs-CZ" sz="1600" b="1" dirty="0"/>
              <a:t>předávací brány</a:t>
            </a:r>
          </a:p>
          <a:p>
            <a:pPr eaLnBrk="1" hangingPunct="1">
              <a:defRPr/>
            </a:pPr>
            <a:r>
              <a:rPr lang="cs-CZ" sz="1600" b="1" dirty="0"/>
              <a:t>Pravidlo 6: </a:t>
            </a:r>
            <a:r>
              <a:rPr lang="cs-CZ" sz="1600" dirty="0"/>
              <a:t>Přijímej inkrementální rozhodnutí a nesázej na „všechno nebo nic“</a:t>
            </a:r>
          </a:p>
          <a:p>
            <a:pPr eaLnBrk="1" hangingPunct="1">
              <a:defRPr/>
            </a:pPr>
            <a:r>
              <a:rPr lang="cs-CZ" sz="1600" b="1" dirty="0"/>
              <a:t>Pravidlo 7:</a:t>
            </a:r>
            <a:r>
              <a:rPr lang="cs-CZ" sz="1600" dirty="0"/>
              <a:t> Buď ochotný zaplatit za informace, které jednoznačně vedou ke snížení rizik</a:t>
            </a:r>
          </a:p>
          <a:p>
            <a:pPr eaLnBrk="1" hangingPunct="1">
              <a:defRPr/>
            </a:pPr>
            <a:endParaRPr lang="cs-CZ" sz="1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defRPr/>
            </a:pPr>
            <a:endParaRPr lang="cs-CZ" kern="1200" dirty="0"/>
          </a:p>
        </p:txBody>
      </p:sp>
      <p:sp>
        <p:nvSpPr>
          <p:cNvPr id="4" name="Obdélník 3"/>
          <p:cNvSpPr/>
          <p:nvPr/>
        </p:nvSpPr>
        <p:spPr bwMode="auto">
          <a:xfrm>
            <a:off x="677863" y="1709738"/>
            <a:ext cx="7489825" cy="108108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822325" y="2501900"/>
            <a:ext cx="129698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dirty="0">
                <a:latin typeface="Arial" charset="0"/>
              </a:rPr>
              <a:t>Příležitost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6799263" y="1782763"/>
            <a:ext cx="129540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dirty="0">
                <a:latin typeface="Arial" charset="0"/>
              </a:rPr>
              <a:t>Jistota</a:t>
            </a:r>
          </a:p>
        </p:txBody>
      </p:sp>
      <p:cxnSp>
        <p:nvCxnSpPr>
          <p:cNvPr id="16391" name="Přímá spojovací šipka 7"/>
          <p:cNvCxnSpPr>
            <a:cxnSpLocks noChangeShapeType="1"/>
          </p:cNvCxnSpPr>
          <p:nvPr/>
        </p:nvCxnSpPr>
        <p:spPr bwMode="auto">
          <a:xfrm>
            <a:off x="750888" y="1782763"/>
            <a:ext cx="7272337" cy="9350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Obdélník 8"/>
          <p:cNvSpPr/>
          <p:nvPr/>
        </p:nvSpPr>
        <p:spPr bwMode="auto">
          <a:xfrm>
            <a:off x="677863" y="3006725"/>
            <a:ext cx="1296987" cy="7191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16393" name="TextovéPole 9"/>
          <p:cNvSpPr txBox="1">
            <a:spLocks noChangeArrowheads="1"/>
          </p:cNvSpPr>
          <p:nvPr/>
        </p:nvSpPr>
        <p:spPr bwMode="auto">
          <a:xfrm>
            <a:off x="677863" y="3006725"/>
            <a:ext cx="129698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100" b="1">
                <a:effectLst/>
              </a:rPr>
              <a:t>Nápady</a:t>
            </a:r>
          </a:p>
        </p:txBody>
      </p:sp>
      <p:sp>
        <p:nvSpPr>
          <p:cNvPr id="11" name="Obdélník 10"/>
          <p:cNvSpPr/>
          <p:nvPr/>
        </p:nvSpPr>
        <p:spPr bwMode="auto">
          <a:xfrm>
            <a:off x="2190503" y="2997078"/>
            <a:ext cx="1295400" cy="7191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16395" name="TextovéPole 14"/>
          <p:cNvSpPr txBox="1">
            <a:spLocks noChangeArrowheads="1"/>
          </p:cNvSpPr>
          <p:nvPr/>
        </p:nvSpPr>
        <p:spPr bwMode="auto">
          <a:xfrm>
            <a:off x="2190750" y="3006725"/>
            <a:ext cx="12954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100" b="1">
                <a:effectLst/>
              </a:rPr>
              <a:t>Koncepční VaV</a:t>
            </a:r>
          </a:p>
        </p:txBody>
      </p:sp>
      <p:sp>
        <p:nvSpPr>
          <p:cNvPr id="16" name="Obdélník 15"/>
          <p:cNvSpPr/>
          <p:nvPr/>
        </p:nvSpPr>
        <p:spPr bwMode="auto">
          <a:xfrm>
            <a:off x="3702050" y="3006725"/>
            <a:ext cx="1296988" cy="7191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16397" name="TextovéPole 16"/>
          <p:cNvSpPr txBox="1">
            <a:spLocks noChangeArrowheads="1"/>
          </p:cNvSpPr>
          <p:nvPr/>
        </p:nvSpPr>
        <p:spPr bwMode="auto">
          <a:xfrm>
            <a:off x="3702050" y="3006725"/>
            <a:ext cx="12969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100" b="1" dirty="0">
                <a:effectLst/>
              </a:rPr>
              <a:t>Proveditelnost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100" b="1" dirty="0">
                <a:effectLst/>
              </a:rPr>
              <a:t>Od konceptu k prototypu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cs-CZ" altLang="cs-CZ" sz="1100" b="1" dirty="0">
              <a:effectLst/>
            </a:endParaRPr>
          </a:p>
        </p:txBody>
      </p:sp>
      <p:sp>
        <p:nvSpPr>
          <p:cNvPr id="18" name="Obdélník 17"/>
          <p:cNvSpPr/>
          <p:nvPr/>
        </p:nvSpPr>
        <p:spPr bwMode="auto">
          <a:xfrm>
            <a:off x="5286375" y="3006725"/>
            <a:ext cx="1296988" cy="7191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20" name="Obdélník 19"/>
          <p:cNvSpPr/>
          <p:nvPr/>
        </p:nvSpPr>
        <p:spPr bwMode="auto">
          <a:xfrm>
            <a:off x="6799263" y="3006725"/>
            <a:ext cx="1295400" cy="71913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cs-CZ">
              <a:latin typeface="Arial" charset="0"/>
            </a:endParaRPr>
          </a:p>
        </p:txBody>
      </p:sp>
      <p:sp>
        <p:nvSpPr>
          <p:cNvPr id="16400" name="TextovéPole 20"/>
          <p:cNvSpPr txBox="1">
            <a:spLocks noChangeArrowheads="1"/>
          </p:cNvSpPr>
          <p:nvPr/>
        </p:nvSpPr>
        <p:spPr bwMode="auto">
          <a:xfrm>
            <a:off x="5286375" y="3006725"/>
            <a:ext cx="13684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100" b="1" dirty="0">
                <a:effectLst/>
              </a:rPr>
              <a:t>Proveditelnost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100" b="1" dirty="0" err="1">
                <a:effectLst/>
              </a:rPr>
              <a:t>Prototypování</a:t>
            </a:r>
            <a:r>
              <a:rPr lang="cs-CZ" altLang="cs-CZ" sz="1100" b="1" dirty="0">
                <a:effectLst/>
              </a:rPr>
              <a:t> a validace</a:t>
            </a:r>
          </a:p>
        </p:txBody>
      </p:sp>
      <p:sp>
        <p:nvSpPr>
          <p:cNvPr id="16401" name="TextovéPole 18"/>
          <p:cNvSpPr txBox="1">
            <a:spLocks noChangeArrowheads="1"/>
          </p:cNvSpPr>
          <p:nvPr/>
        </p:nvSpPr>
        <p:spPr bwMode="auto">
          <a:xfrm>
            <a:off x="6799263" y="3006725"/>
            <a:ext cx="13684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100" b="1">
                <a:effectLst/>
              </a:rPr>
              <a:t>Raná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100" b="1">
                <a:effectLst/>
              </a:rPr>
              <a:t>komercionalizace</a:t>
            </a:r>
          </a:p>
        </p:txBody>
      </p:sp>
    </p:spTree>
    <p:extLst>
      <p:ext uri="{BB962C8B-B14F-4D97-AF65-F5344CB8AC3E}">
        <p14:creationId xmlns:p14="http://schemas.microsoft.com/office/powerpoint/2010/main" val="13327760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584" y="2780928"/>
            <a:ext cx="7084640" cy="595536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BARIÉRY SPOLUPRÁCE FIREM a VŠ při </a:t>
            </a:r>
            <a:r>
              <a:rPr lang="cs-CZ" b="1" dirty="0" err="1">
                <a:solidFill>
                  <a:schemeClr val="bg1"/>
                </a:solidFill>
              </a:rPr>
              <a:t>VaV</a:t>
            </a:r>
            <a:endParaRPr lang="cs-CZ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410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OSOBNÍ DŮVODY PREZENTACE</a:t>
            </a:r>
          </a:p>
        </p:txBody>
      </p:sp>
      <p:sp>
        <p:nvSpPr>
          <p:cNvPr id="3" name="Obdélník 2"/>
          <p:cNvSpPr/>
          <p:nvPr/>
        </p:nvSpPr>
        <p:spPr>
          <a:xfrm>
            <a:off x="611560" y="2472184"/>
            <a:ext cx="70846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b="1" dirty="0"/>
              <a:t>Malá informovanost a know-how </a:t>
            </a:r>
            <a:r>
              <a:rPr lang="cs-CZ" dirty="0"/>
              <a:t>o procesech </a:t>
            </a:r>
            <a:r>
              <a:rPr lang="cs-CZ" b="1" dirty="0"/>
              <a:t>průmyslové inovace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b="1" dirty="0"/>
              <a:t>Konfrontační názory </a:t>
            </a:r>
            <a:r>
              <a:rPr lang="cs-CZ" dirty="0"/>
              <a:t>a postoje mezi univerzitní a průmyslovou sférou na </a:t>
            </a:r>
            <a:r>
              <a:rPr lang="cs-CZ" dirty="0" err="1"/>
              <a:t>VaV</a:t>
            </a:r>
            <a:r>
              <a:rPr lang="cs-CZ" dirty="0"/>
              <a:t>, aplikovaná podpora průmyslového výzkumu, její výsledky a oceňování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dirty="0"/>
              <a:t>Dlouhodobě diskutovaná </a:t>
            </a:r>
            <a:r>
              <a:rPr lang="cs-CZ" b="1" dirty="0"/>
              <a:t>nespokojenost spolupráce </a:t>
            </a:r>
            <a:r>
              <a:rPr lang="cs-CZ" dirty="0"/>
              <a:t>univerzitní a průmyslové sféry ve </a:t>
            </a:r>
            <a:r>
              <a:rPr lang="cs-CZ" dirty="0" err="1"/>
              <a:t>VaV</a:t>
            </a:r>
            <a:endParaRPr lang="cs-CZ" dirty="0"/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b="1" dirty="0"/>
              <a:t>Dlouhodobá nespokojenost </a:t>
            </a:r>
            <a:r>
              <a:rPr lang="cs-CZ" dirty="0"/>
              <a:t>s efektivitou přenosu výsledků výzkumu do průmyslové praxe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b="1" dirty="0"/>
              <a:t>Jsou opravdu dnešní absolventi VŠ dobře připraveni do praxe </a:t>
            </a:r>
            <a:r>
              <a:rPr lang="cs-CZ" dirty="0"/>
              <a:t>nebo vzdělávání VŠ a požadavky firem na lidské zdroje se míjí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b="1" dirty="0"/>
              <a:t>Objasnění</a:t>
            </a:r>
            <a:r>
              <a:rPr lang="cs-CZ" dirty="0"/>
              <a:t> současné role a možnosti zapojení studentů v oblasti </a:t>
            </a:r>
            <a:r>
              <a:rPr lang="cs-CZ" dirty="0" err="1"/>
              <a:t>VaV</a:t>
            </a:r>
            <a:r>
              <a:rPr lang="cs-CZ" dirty="0"/>
              <a:t> spolupráce VŠ a firem – „….když obě strany chtějí investovat do spolupráce, tak to aspoň nějak funguje“</a:t>
            </a:r>
            <a:endParaRPr lang="cs-CZ" b="1" u="sng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b="1" dirty="0"/>
          </a:p>
        </p:txBody>
      </p:sp>
      <p:sp>
        <p:nvSpPr>
          <p:cNvPr id="5" name="Elipsa 11">
            <a:extLst>
              <a:ext uri="{FF2B5EF4-FFF2-40B4-BE49-F238E27FC236}">
                <a16:creationId xmlns:a16="http://schemas.microsoft.com/office/drawing/2014/main" id="{7EADDA15-9BC1-4ECF-8275-63D2F3E1FA46}"/>
              </a:ext>
            </a:extLst>
          </p:cNvPr>
          <p:cNvSpPr/>
          <p:nvPr/>
        </p:nvSpPr>
        <p:spPr bwMode="auto">
          <a:xfrm>
            <a:off x="611560" y="1340768"/>
            <a:ext cx="1008063" cy="933450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2997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ROZDÍLNÉ MĚŘENÍ VÝZKUMU a VÝVOJE</a:t>
            </a:r>
          </a:p>
        </p:txBody>
      </p:sp>
      <p:sp>
        <p:nvSpPr>
          <p:cNvPr id="3" name="Obdélník 2"/>
          <p:cNvSpPr/>
          <p:nvPr/>
        </p:nvSpPr>
        <p:spPr>
          <a:xfrm>
            <a:off x="611560" y="1196752"/>
            <a:ext cx="8208912" cy="5244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20000"/>
              </a:spcBef>
              <a:defRPr/>
            </a:pPr>
            <a:r>
              <a:rPr lang="cs-CZ" b="1" kern="0" dirty="0"/>
              <a:t>Hodnocení produktivity akademického a univerzitního výzkumu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Přednášky a publikace (čím vyšší </a:t>
            </a:r>
            <a:r>
              <a:rPr lang="cs-CZ" kern="0" dirty="0" err="1"/>
              <a:t>impact</a:t>
            </a:r>
            <a:r>
              <a:rPr lang="cs-CZ" kern="0" dirty="0"/>
              <a:t>, tím lepší výzkum)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Patenty (když už ano, tak chceme hodnotit komerční uplatnění?)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Databáze a metodika RIV a jejich použití pro zpětné financování </a:t>
            </a:r>
            <a:r>
              <a:rPr lang="cs-CZ" kern="0" dirty="0" err="1"/>
              <a:t>VaV</a:t>
            </a:r>
            <a:endParaRPr lang="cs-CZ" kern="0" dirty="0"/>
          </a:p>
          <a:p>
            <a:pPr marL="342900" indent="-342900" algn="just">
              <a:spcBef>
                <a:spcPct val="20000"/>
              </a:spcBef>
              <a:defRPr/>
            </a:pPr>
            <a:endParaRPr lang="cs-CZ" b="1" kern="0" dirty="0"/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cs-CZ" b="1" kern="0" dirty="0"/>
              <a:t>Hodnocení produktivity průmyslového výzkumu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Finančně-ekonomické ukazatele</a:t>
            </a:r>
          </a:p>
          <a:p>
            <a:pPr marL="800100" lvl="1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Tržby z nových výrobků a technologií</a:t>
            </a:r>
          </a:p>
          <a:p>
            <a:pPr marL="800100" lvl="1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Zisk z nových výrobků a technologií</a:t>
            </a:r>
          </a:p>
          <a:p>
            <a:pPr marL="800100" lvl="1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Zisk z prodeje patentů a licencí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Hodnocení tržního podílu a pozice na trhu vůči konkurenci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Vliv na počet pracovních míst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Znalostní báze a know-how (podpora činností a procesů)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Spokojenost zákazníků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516372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OCEŇOVÁNÍ a TRANSFER VÝSLEDKŮ</a:t>
            </a:r>
          </a:p>
        </p:txBody>
      </p:sp>
      <p:sp>
        <p:nvSpPr>
          <p:cNvPr id="3" name="Obdélník 2"/>
          <p:cNvSpPr/>
          <p:nvPr/>
        </p:nvSpPr>
        <p:spPr>
          <a:xfrm>
            <a:off x="611560" y="1196752"/>
            <a:ext cx="8208912" cy="5576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20000"/>
              </a:spcBef>
              <a:defRPr/>
            </a:pPr>
            <a:r>
              <a:rPr lang="cs-CZ" b="1" kern="0" dirty="0">
                <a:solidFill>
                  <a:srgbClr val="FF0000"/>
                </a:solidFill>
              </a:rPr>
              <a:t>„Ačkoliv máme transferové centra při VŠ, tak efektivita je nízká“</a:t>
            </a: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cs-CZ" b="1" u="sng" kern="0" dirty="0"/>
              <a:t>Výsledek a jeho úroveň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Idea a „pouhá“ patentová práva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Neověřené nebo částečně ověřené technologie a produkty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Ověřené technologie nebo produkty</a:t>
            </a: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cs-CZ" b="1" u="sng" kern="0" dirty="0"/>
              <a:t>Metody: </a:t>
            </a:r>
            <a:r>
              <a:rPr lang="cs-CZ" u="sng" kern="0" dirty="0"/>
              <a:t>(</a:t>
            </a:r>
            <a:r>
              <a:rPr lang="cs-CZ" u="sng" kern="0" dirty="0" err="1"/>
              <a:t>Boer</a:t>
            </a:r>
            <a:r>
              <a:rPr lang="cs-CZ" u="sng" kern="0" dirty="0"/>
              <a:t> P.F., Oceňování technologií“, 2007)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Oceňování pomocí finančních metod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Oceňování pomocí trhu – trh s technologiemi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VŠE – Institut oceňování majetku (prof. Mařík, DARA apod.)</a:t>
            </a:r>
          </a:p>
          <a:p>
            <a:pPr marL="800100" lvl="1" indent="-342900" algn="just">
              <a:spcBef>
                <a:spcPct val="20000"/>
              </a:spcBef>
              <a:buFontTx/>
              <a:buChar char="•"/>
              <a:defRPr/>
            </a:pPr>
            <a:endParaRPr lang="cs-CZ" kern="0" dirty="0"/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cs-CZ" b="1" u="sng" kern="0" dirty="0"/>
              <a:t>Transfer:</a:t>
            </a:r>
            <a:endParaRPr lang="cs-CZ" kern="0" dirty="0"/>
          </a:p>
          <a:p>
            <a:pPr marL="800100" lvl="1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Každý úspěšný projekt průmyslového výzkumu by měl být ukončen transferem</a:t>
            </a:r>
          </a:p>
          <a:p>
            <a:pPr marL="800100" lvl="1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Transfer k nabyvateli-licence, prodej know-how</a:t>
            </a:r>
          </a:p>
          <a:p>
            <a:pPr marL="800100" lvl="1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Transfer formou vlastního nabídkového portfolia</a:t>
            </a:r>
          </a:p>
          <a:p>
            <a:pPr marL="800100" lvl="1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Upřednostnit rychlost uplatnění na trhu před patentováním – zkušenostní trend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13193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AUTORSKÁ PRÁVA, LICENCE, MORÁLKA </a:t>
            </a:r>
          </a:p>
        </p:txBody>
      </p:sp>
      <p:sp>
        <p:nvSpPr>
          <p:cNvPr id="3" name="Obdélník 2"/>
          <p:cNvSpPr/>
          <p:nvPr/>
        </p:nvSpPr>
        <p:spPr>
          <a:xfrm>
            <a:off x="611560" y="1196752"/>
            <a:ext cx="8208912" cy="5521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20000"/>
              </a:spcBef>
              <a:defRPr/>
            </a:pPr>
            <a:r>
              <a:rPr lang="cs-CZ" b="1" u="sng" kern="0" dirty="0"/>
              <a:t>UNIVERZITY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Více dbají na autorská práva, respektují zákony o ochraně duševního vlastnictví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Většinou mají systematizované motivační pravidla pro autory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Často nabízejí neověřené a nedodělané výsledky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Velice přeceňují své výsledky bez řádného ocenění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Na druhou stranu nemají zkušenosti v obchodní a transferové činnosti</a:t>
            </a:r>
          </a:p>
          <a:p>
            <a:pPr marL="342900" indent="-342900" algn="just">
              <a:spcBef>
                <a:spcPct val="20000"/>
              </a:spcBef>
              <a:defRPr/>
            </a:pPr>
            <a:endParaRPr lang="cs-CZ" b="1" u="sng" kern="0" dirty="0"/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cs-CZ" b="1" u="sng" kern="0" dirty="0"/>
              <a:t>FIRMY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Většinou nerespektují autorská práva (… vždyť dostáváte mzdu, tak co by jste ještě chtěli…..“ – </a:t>
            </a:r>
            <a:r>
              <a:rPr lang="cs-CZ" b="1" kern="0" dirty="0"/>
              <a:t>není však pravidlem, větší nebo zkušenější firmy to řeší!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Zákony zaměstnancům při vymáhání svých práv moc nepomáhají (… když už se po právu přihlásíš, tak odcházíš nebo jsi odejit)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Někteří podnikatelé chtějí získat levně know-how </a:t>
            </a:r>
          </a:p>
          <a:p>
            <a:pPr marL="342900" indent="-342900" algn="just">
              <a:spcBef>
                <a:spcPct val="20000"/>
              </a:spcBef>
              <a:defRPr/>
            </a:pPr>
            <a:r>
              <a:rPr lang="cs-CZ" b="1" u="sng" kern="0" dirty="0"/>
              <a:t>Závěr:</a:t>
            </a:r>
            <a:endParaRPr lang="cs-CZ" kern="0" dirty="0"/>
          </a:p>
          <a:p>
            <a:pPr marL="800100" lvl="1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Primární motivace zaměstnanců a vědců na transfer a zisk z nových produktů komercionalizovaných firmami v ČR většinou nefunguje</a:t>
            </a:r>
          </a:p>
          <a:p>
            <a:pPr marL="800100" lvl="1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kern="0" dirty="0"/>
              <a:t>Všichni se pak bojí při transferu něco sdělit – únik know-how</a:t>
            </a:r>
          </a:p>
        </p:txBody>
      </p:sp>
    </p:spTree>
    <p:extLst>
      <p:ext uri="{BB962C8B-B14F-4D97-AF65-F5344CB8AC3E}">
        <p14:creationId xmlns:p14="http://schemas.microsoft.com/office/powerpoint/2010/main" val="40571309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DOTACE – ano či ne?</a:t>
            </a:r>
          </a:p>
        </p:txBody>
      </p:sp>
      <p:sp>
        <p:nvSpPr>
          <p:cNvPr id="3" name="Obdélník 2"/>
          <p:cNvSpPr/>
          <p:nvPr/>
        </p:nvSpPr>
        <p:spPr>
          <a:xfrm>
            <a:off x="611560" y="1196752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cs-CZ" b="1" dirty="0"/>
              <a:t>Dosavadní zkušenosti  s dotačními projekty</a:t>
            </a:r>
          </a:p>
          <a:p>
            <a:pPr algn="just">
              <a:defRPr/>
            </a:pPr>
            <a:r>
              <a:rPr lang="cs-CZ" dirty="0"/>
              <a:t>Reálná obava s únikem know-how- konkurenčně a komerčně zacílených projektů průmyslového výzkumu;</a:t>
            </a:r>
          </a:p>
          <a:p>
            <a:pPr algn="just">
              <a:defRPr/>
            </a:pPr>
            <a:r>
              <a:rPr lang="cs-CZ" dirty="0"/>
              <a:t>Oponentura žádostí projektů často vychází z grantového univerzitního výzkumu než ze zkušeností s průmyslovou inovací;</a:t>
            </a:r>
          </a:p>
          <a:p>
            <a:pPr algn="just">
              <a:defRPr/>
            </a:pPr>
            <a:r>
              <a:rPr lang="cs-CZ" dirty="0"/>
              <a:t>Přirozená kontinuita témat projektů je hodnocena většinou negativně, což způsobuje značnou tematickou roztříštěnost výzkumných záměrů organizace;</a:t>
            </a:r>
          </a:p>
          <a:p>
            <a:pPr algn="just">
              <a:defRPr/>
            </a:pPr>
            <a:r>
              <a:rPr lang="cs-CZ" dirty="0"/>
              <a:t>Náročné zpracování žádostí a následná administrace realizace projektů;</a:t>
            </a:r>
          </a:p>
          <a:p>
            <a:pPr algn="just">
              <a:defRPr/>
            </a:pPr>
            <a:r>
              <a:rPr lang="cs-CZ" b="1" dirty="0"/>
              <a:t>Pravidlo1: 	</a:t>
            </a:r>
            <a:r>
              <a:rPr lang="cs-CZ" b="1" dirty="0">
                <a:solidFill>
                  <a:srgbClr val="FF0000"/>
                </a:solidFill>
              </a:rPr>
              <a:t>Výběr projektů a řešitelského konsorcia by mělo prioritně 			sledovat 	inovační strategii a ne zdroje příjmů na </a:t>
            </a:r>
            <a:r>
              <a:rPr lang="cs-CZ" b="1" dirty="0" err="1">
                <a:solidFill>
                  <a:srgbClr val="FF0000"/>
                </a:solidFill>
              </a:rPr>
              <a:t>VaV</a:t>
            </a:r>
            <a:r>
              <a:rPr lang="cs-CZ" b="1" dirty="0">
                <a:solidFill>
                  <a:srgbClr val="FF0000"/>
                </a:solidFill>
              </a:rPr>
              <a:t>.</a:t>
            </a:r>
          </a:p>
          <a:p>
            <a:pPr algn="just">
              <a:defRPr/>
            </a:pPr>
            <a:r>
              <a:rPr lang="cs-CZ" b="1" dirty="0"/>
              <a:t>Pravidlo2: 	</a:t>
            </a:r>
            <a:r>
              <a:rPr lang="cs-CZ" dirty="0"/>
              <a:t>Administrativa projektů s dotací musí být časově i nákladově méně 		náročnější než vlastí výzkum. </a:t>
            </a:r>
            <a:r>
              <a:rPr lang="cs-CZ" b="1" dirty="0">
                <a:solidFill>
                  <a:srgbClr val="FF0000"/>
                </a:solidFill>
              </a:rPr>
              <a:t>Často však nelze splnit!!!</a:t>
            </a:r>
          </a:p>
          <a:p>
            <a:pPr algn="just">
              <a:defRPr/>
            </a:pPr>
            <a:r>
              <a:rPr lang="cs-CZ" b="1" dirty="0"/>
              <a:t>Pravidlo3:	Dobře vybírejme partnery řešitelského konsorcia</a:t>
            </a:r>
            <a:endParaRPr lang="cs-CZ" dirty="0"/>
          </a:p>
          <a:p>
            <a:pPr algn="just">
              <a:defRPr/>
            </a:pPr>
            <a:r>
              <a:rPr lang="cs-CZ" b="1" dirty="0"/>
              <a:t>Pravidlo4: 	</a:t>
            </a:r>
            <a:r>
              <a:rPr lang="cs-CZ" dirty="0"/>
              <a:t>Jediným skutečným oponentem výsledků průmyslového výzkumu 		je </a:t>
            </a:r>
            <a:r>
              <a:rPr lang="cs-CZ" b="1" dirty="0"/>
              <a:t>TRH a uplatnitelnost</a:t>
            </a:r>
          </a:p>
          <a:p>
            <a:pPr algn="just">
              <a:defRPr/>
            </a:pPr>
            <a:r>
              <a:rPr lang="cs-CZ" b="1" dirty="0"/>
              <a:t>Pravidlo5: 	</a:t>
            </a:r>
            <a:r>
              <a:rPr lang="cs-CZ" dirty="0"/>
              <a:t>Diverzifikace snižuje náklady i rizika</a:t>
            </a:r>
          </a:p>
          <a:p>
            <a:pPr algn="just">
              <a:defRPr/>
            </a:pPr>
            <a:r>
              <a:rPr lang="cs-CZ" b="1" dirty="0"/>
              <a:t>Pravidlo6: 	</a:t>
            </a:r>
            <a:r>
              <a:rPr lang="cs-CZ" dirty="0"/>
              <a:t>Plánuj rozpočet odpovědně se zaměřením na produktivitu a 		efektivitu</a:t>
            </a:r>
          </a:p>
          <a:p>
            <a:pPr algn="just">
              <a:defRPr/>
            </a:pPr>
            <a:r>
              <a:rPr lang="cs-CZ" b="1" dirty="0"/>
              <a:t>Pravidlo7: 	</a:t>
            </a:r>
            <a:r>
              <a:rPr lang="cs-CZ" dirty="0"/>
              <a:t>Rozpočet projektu není způsob přežití, ale zdroj na realizaci cílů 		projektu</a:t>
            </a:r>
          </a:p>
        </p:txBody>
      </p:sp>
    </p:spTree>
    <p:extLst>
      <p:ext uri="{BB962C8B-B14F-4D97-AF65-F5344CB8AC3E}">
        <p14:creationId xmlns:p14="http://schemas.microsoft.com/office/powerpoint/2010/main" val="15358295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DALŠÍ BARIÉRY efektivní spolupráce</a:t>
            </a:r>
          </a:p>
        </p:txBody>
      </p:sp>
      <p:sp>
        <p:nvSpPr>
          <p:cNvPr id="3" name="Obdélník 2"/>
          <p:cNvSpPr/>
          <p:nvPr/>
        </p:nvSpPr>
        <p:spPr>
          <a:xfrm>
            <a:off x="611560" y="1196752"/>
            <a:ext cx="820891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b="1" dirty="0"/>
              <a:t>Získání finančních zdrojů </a:t>
            </a:r>
            <a:r>
              <a:rPr lang="cs-CZ" b="1" dirty="0" err="1"/>
              <a:t>VaV</a:t>
            </a:r>
            <a:r>
              <a:rPr lang="cs-CZ" b="1" dirty="0"/>
              <a:t> převažuje nad inovační strategií a zkoncentrováním vědeckých záměrů</a:t>
            </a:r>
          </a:p>
          <a:p>
            <a:pPr marL="742950" lvl="1" indent="-28575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dirty="0"/>
              <a:t>	Z výzkumníků se stávají spisovatelé žádostí, zpráv a publikací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b="1" dirty="0"/>
              <a:t>Nejednotné cíle a kritéria úspěšnosti aplikovaných výsledků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dirty="0"/>
              <a:t>	Podceňovaný vědecký marketing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dirty="0"/>
              <a:t>	Funkcionalita </a:t>
            </a:r>
            <a:r>
              <a:rPr lang="cs-CZ" b="1" dirty="0"/>
              <a:t>x </a:t>
            </a:r>
            <a:r>
              <a:rPr lang="cs-CZ" dirty="0"/>
              <a:t>Hodnota inovace a její konkurenceschopnost (HI=F/C)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b="1" dirty="0"/>
              <a:t>Jiná forma výstupu </a:t>
            </a:r>
            <a:r>
              <a:rPr lang="cs-CZ" b="1" dirty="0" err="1"/>
              <a:t>VaV</a:t>
            </a:r>
            <a:r>
              <a:rPr lang="cs-CZ" b="1" dirty="0"/>
              <a:t> a zacílení </a:t>
            </a:r>
            <a:r>
              <a:rPr lang="cs-CZ" b="1" dirty="0" err="1"/>
              <a:t>VaV</a:t>
            </a:r>
            <a:endParaRPr lang="cs-CZ" b="1" dirty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dirty="0"/>
              <a:t>	Publikace, patenty x Produkty, služby, technologie </a:t>
            </a:r>
            <a:r>
              <a:rPr lang="cs-CZ" u="sng" dirty="0"/>
              <a:t>konkurenceschopné</a:t>
            </a:r>
            <a:r>
              <a:rPr lang="cs-CZ" dirty="0"/>
              <a:t> na trhu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b="1" dirty="0"/>
              <a:t>Ukončení </a:t>
            </a:r>
            <a:r>
              <a:rPr lang="cs-CZ" b="1" dirty="0" err="1"/>
              <a:t>VaV</a:t>
            </a:r>
            <a:r>
              <a:rPr lang="cs-CZ" b="1" dirty="0"/>
              <a:t> v jiné fázi výsledku</a:t>
            </a:r>
            <a:r>
              <a:rPr lang="cs-CZ" dirty="0"/>
              <a:t>, která nekoresponduje s fází průmyslového </a:t>
            </a:r>
            <a:r>
              <a:rPr lang="cs-CZ" dirty="0" err="1"/>
              <a:t>VaV</a:t>
            </a:r>
            <a:endParaRPr lang="cs-CZ" dirty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dirty="0"/>
              <a:t>	Laboratorně validovaný produkt x zákaznická garance produktu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b="1" dirty="0"/>
              <a:t>Neexistuje standardizované předávací místo výsledku v oboru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cs-CZ" dirty="0"/>
              <a:t>Inženýrské standardy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cs-CZ" dirty="0"/>
              <a:t>Metodologie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cs-CZ" dirty="0"/>
              <a:t>Garance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378093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NĚKTERÁ DOPORUČENÍ pro SPOLUPRÁCI</a:t>
            </a:r>
          </a:p>
        </p:txBody>
      </p:sp>
      <p:sp>
        <p:nvSpPr>
          <p:cNvPr id="3" name="Obdélník 2"/>
          <p:cNvSpPr/>
          <p:nvPr/>
        </p:nvSpPr>
        <p:spPr>
          <a:xfrm>
            <a:off x="611560" y="1196752"/>
            <a:ext cx="8208912" cy="6075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cs-CZ" b="1" kern="0" dirty="0">
                <a:latin typeface="+mj-lt"/>
              </a:rPr>
              <a:t>Dobrá spolupráce v inovacích je založena na důvěře mezi partnery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cs-CZ" b="1" kern="0" dirty="0">
                <a:latin typeface="+mj-lt"/>
              </a:rPr>
              <a:t>Přemýšlejme nad funkčním řetězcem: </a:t>
            </a:r>
            <a:r>
              <a:rPr lang="cs-CZ" b="1" kern="0" dirty="0">
                <a:solidFill>
                  <a:srgbClr val="FF0000"/>
                </a:solidFill>
                <a:latin typeface="+mj-lt"/>
              </a:rPr>
              <a:t>základní výzkum – aplikovaný výzkum – vývoj – komerce výsledků – zisk – návratnost investic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cs-CZ" b="1" kern="0" dirty="0">
                <a:latin typeface="+mj-lt"/>
              </a:rPr>
              <a:t>Změňme hodnocení aplikovaného výzkumu a motivaci univerzitních i firemních vědců – PRÁCE, ŘEŠENÍ, ZISK, ODMĚNA a pak publikace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cs-CZ" b="1" kern="0" dirty="0">
                <a:latin typeface="+mj-lt"/>
              </a:rPr>
              <a:t>Lépe definovat a přizpůsobit předávací místa výsledků univerzit poptávce průmyslu nebo CENTER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cs-CZ" kern="0" dirty="0">
                <a:latin typeface="+mj-lt"/>
              </a:rPr>
              <a:t>Dořešit výsledek do fáze garantovaného výstupu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cs-CZ" b="1" kern="0" dirty="0">
                <a:latin typeface="+mj-lt"/>
              </a:rPr>
              <a:t>Sbližovat komunikaci vědců a podnikatelů 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cs-CZ" kern="0" dirty="0">
                <a:latin typeface="+mj-lt"/>
              </a:rPr>
              <a:t>Komunikaci a proces TRANSFERU by neměli vést vědci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cs-CZ" b="1" kern="0" dirty="0">
                <a:latin typeface="+mj-lt"/>
              </a:rPr>
              <a:t>Propojení</a:t>
            </a:r>
            <a:r>
              <a:rPr lang="cs-CZ" kern="0" dirty="0">
                <a:latin typeface="+mj-lt"/>
              </a:rPr>
              <a:t> rozdílných „podnikatelských“ kultur univerzitní a průmyslové sféry 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cs-CZ" kern="0" dirty="0">
                <a:latin typeface="+mj-lt"/>
              </a:rPr>
              <a:t>Projektové řízení a plány projektů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cs-CZ" kern="0" dirty="0">
                <a:latin typeface="+mj-lt"/>
              </a:rPr>
              <a:t>Vědecký marketing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cs-CZ" kern="0" dirty="0">
                <a:latin typeface="+mj-lt"/>
              </a:rPr>
              <a:t>Inženýrské standardy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cs-CZ" kern="0" dirty="0">
                <a:latin typeface="+mj-lt"/>
              </a:rPr>
              <a:t>Produktivita</a:t>
            </a:r>
          </a:p>
          <a:p>
            <a:pPr marL="800100" lvl="1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cs-CZ" b="1" kern="0" dirty="0">
                <a:latin typeface="+mj-lt"/>
              </a:rPr>
              <a:t>Garance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cs-CZ" b="1" kern="0" dirty="0">
                <a:latin typeface="+mj-lt"/>
              </a:rPr>
              <a:t>Zapojit vědce a studenty do průmyslové </a:t>
            </a:r>
            <a:r>
              <a:rPr lang="cs-CZ" b="1" kern="0" dirty="0">
                <a:solidFill>
                  <a:srgbClr val="FF0000"/>
                </a:solidFill>
                <a:latin typeface="+mj-lt"/>
              </a:rPr>
              <a:t>PRAXE, PRAXE a zase jen PRAXE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59124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 txBox="1">
            <a:spLocks/>
          </p:cNvSpPr>
          <p:nvPr/>
        </p:nvSpPr>
        <p:spPr>
          <a:xfrm>
            <a:off x="683568" y="548680"/>
            <a:ext cx="7084640" cy="59553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b="1" dirty="0">
                <a:solidFill>
                  <a:schemeClr val="bg1"/>
                </a:solidFill>
              </a:rPr>
              <a:t>STUDENTSKÝ PROGRAM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E7BE5E81-037F-4C74-9FE5-6767E390E346}"/>
              </a:ext>
            </a:extLst>
          </p:cNvPr>
          <p:cNvSpPr/>
          <p:nvPr/>
        </p:nvSpPr>
        <p:spPr>
          <a:xfrm>
            <a:off x="611560" y="1410355"/>
            <a:ext cx="820891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Aft>
                <a:spcPts val="1200"/>
              </a:spcAft>
              <a:buFont typeface="+mj-lt"/>
              <a:buAutoNum type="arabicPeriod"/>
            </a:pPr>
            <a:r>
              <a:rPr lang="cs-CZ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SYSTEMATICKÝ PROGRAM</a:t>
            </a:r>
            <a:endParaRPr lang="cs-CZ" sz="1400" i="1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1200"/>
              </a:spcAft>
              <a:buFont typeface="+mj-lt"/>
              <a:buAutoNum type="arabicPeriod"/>
            </a:pPr>
            <a:r>
              <a:rPr lang="cs-CZ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PODPORA SPOLUPRÁCE s VŠ</a:t>
            </a:r>
            <a:endParaRPr lang="cs-CZ" sz="1400" i="1" dirty="0"/>
          </a:p>
          <a:p>
            <a:pPr marL="342900" indent="-342900" algn="just">
              <a:spcAft>
                <a:spcPts val="1200"/>
              </a:spcAft>
              <a:buFont typeface="+mj-lt"/>
              <a:buAutoNum type="arabicPeriod"/>
            </a:pPr>
            <a:r>
              <a:rPr lang="cs-CZ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PERSONALISTIKA</a:t>
            </a:r>
          </a:p>
          <a:p>
            <a:pPr marL="342900" indent="-342900" algn="just">
              <a:spcAft>
                <a:spcPts val="1200"/>
              </a:spcAft>
              <a:buFont typeface="+mj-lt"/>
              <a:buAutoNum type="arabicPeriod"/>
            </a:pPr>
            <a:r>
              <a:rPr lang="cs-CZ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PODPORA KREATIVITY</a:t>
            </a:r>
            <a:r>
              <a:rPr lang="cs-CZ" sz="1400" i="1" dirty="0">
                <a:latin typeface="+mj-lt"/>
              </a:rPr>
              <a:t>.</a:t>
            </a:r>
            <a:endParaRPr lang="cs-CZ" sz="14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1200"/>
              </a:spcAft>
              <a:buFont typeface="+mj-lt"/>
              <a:buAutoNum type="arabicPeriod"/>
            </a:pPr>
            <a:r>
              <a:rPr lang="cs-CZ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VYUŽITÍ KVALITNÍCH LIDSKÝCH ZDROJŮ</a:t>
            </a:r>
          </a:p>
        </p:txBody>
      </p:sp>
    </p:spTree>
    <p:extLst>
      <p:ext uri="{BB962C8B-B14F-4D97-AF65-F5344CB8AC3E}">
        <p14:creationId xmlns:p14="http://schemas.microsoft.com/office/powerpoint/2010/main" val="14427074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STUDENTSKÝ PROGRAM</a:t>
            </a:r>
          </a:p>
        </p:txBody>
      </p:sp>
      <p:sp>
        <p:nvSpPr>
          <p:cNvPr id="3" name="Obdélník 2"/>
          <p:cNvSpPr/>
          <p:nvPr/>
        </p:nvSpPr>
        <p:spPr>
          <a:xfrm>
            <a:off x="611560" y="1410355"/>
            <a:ext cx="8208912" cy="435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000" lvl="1" indent="-342900" algn="just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cs-CZ" b="1" dirty="0"/>
              <a:t>Studentské letní praxe a stáže</a:t>
            </a:r>
          </a:p>
          <a:p>
            <a:pPr marL="1185750" lvl="1" indent="-285750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dirty="0">
                <a:cs typeface="Times New Roman" pitchFamily="18" charset="0"/>
              </a:rPr>
              <a:t> Minimálně 3 týdenní pobyt</a:t>
            </a:r>
          </a:p>
          <a:p>
            <a:pPr marL="1185750" lvl="1" indent="-285750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dirty="0">
                <a:cs typeface="Times New Roman" pitchFamily="18" charset="0"/>
              </a:rPr>
              <a:t> Základní praxe v oboru</a:t>
            </a:r>
          </a:p>
          <a:p>
            <a:pPr marL="900000" lvl="1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cs-CZ" dirty="0">
              <a:cs typeface="Times New Roman" pitchFamily="18" charset="0"/>
            </a:endParaRPr>
          </a:p>
          <a:p>
            <a:pPr marL="720000" lvl="1" indent="-342900" algn="just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cs-CZ" b="1" dirty="0"/>
              <a:t>Diplomové a disertační práce</a:t>
            </a:r>
          </a:p>
          <a:p>
            <a:pPr marL="720000" lvl="1" indent="-342900" algn="just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cs-CZ" b="1" dirty="0"/>
          </a:p>
          <a:p>
            <a:pPr marL="720000" lvl="1" indent="-342900" algn="just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cs-CZ" b="1" dirty="0"/>
              <a:t>Smluvní projektová spolupráce</a:t>
            </a:r>
          </a:p>
          <a:p>
            <a:pPr marL="1185750" lvl="1" indent="-285750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dirty="0">
                <a:cs typeface="Times New Roman" pitchFamily="18" charset="0"/>
              </a:rPr>
              <a:t> Získání projektového kontraktu při studiu</a:t>
            </a:r>
          </a:p>
          <a:p>
            <a:pPr marL="1185750" lvl="1" indent="-285750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dirty="0">
                <a:cs typeface="Times New Roman" pitchFamily="18" charset="0"/>
              </a:rPr>
              <a:t>Nabídka zaměstnání pro Post-Doc</a:t>
            </a:r>
          </a:p>
          <a:p>
            <a:pPr marL="900000" lvl="1" indent="-342900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cs-CZ" dirty="0">
              <a:cs typeface="Times New Roman" pitchFamily="18" charset="0"/>
            </a:endParaRPr>
          </a:p>
          <a:p>
            <a:pPr marL="720000" lvl="1" indent="-342900" algn="just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cs-CZ" b="1" dirty="0"/>
              <a:t>Prezentace studentských prací</a:t>
            </a:r>
          </a:p>
          <a:p>
            <a:pPr marL="1177200" lvl="2" indent="-342900" algn="just">
              <a:lnSpc>
                <a:spcPct val="80000"/>
              </a:lnSpc>
              <a:buFont typeface="Arial" charset="0"/>
              <a:buChar char="•"/>
              <a:defRPr/>
            </a:pPr>
            <a:r>
              <a:rPr lang="cs-CZ" dirty="0">
                <a:cs typeface="Times New Roman" pitchFamily="18" charset="0"/>
              </a:rPr>
              <a:t>Specializované firemní konference s přesahem oboru na partnerské VŠ</a:t>
            </a:r>
          </a:p>
          <a:p>
            <a:pPr marL="1177200" lvl="2" indent="-342900" algn="just">
              <a:lnSpc>
                <a:spcPct val="80000"/>
              </a:lnSpc>
              <a:buFont typeface="Arial" charset="0"/>
              <a:buChar char="•"/>
              <a:defRPr/>
            </a:pPr>
            <a:endParaRPr lang="cs-CZ" b="1" dirty="0"/>
          </a:p>
          <a:p>
            <a:pPr marL="720000" lvl="1" indent="-342900" algn="just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cs-CZ" b="1" dirty="0"/>
              <a:t>Vzdělávání ve spolupráci s  VŠ </a:t>
            </a:r>
          </a:p>
          <a:p>
            <a:pPr marL="1185750" lvl="1" indent="-285750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dirty="0">
                <a:cs typeface="Times New Roman" pitchFamily="18" charset="0"/>
              </a:rPr>
              <a:t> Kurzy a semináře-podpora studentských programů</a:t>
            </a:r>
          </a:p>
          <a:p>
            <a:pPr marL="1185750" lvl="1" indent="-285750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dirty="0">
                <a:cs typeface="Times New Roman" pitchFamily="18" charset="0"/>
              </a:rPr>
              <a:t>Zapojení odborníků z praxe do vzdělávání</a:t>
            </a:r>
          </a:p>
          <a:p>
            <a:pPr marL="342900" indent="-342900" algn="just">
              <a:spcAft>
                <a:spcPts val="1200"/>
              </a:spcAft>
              <a:buFont typeface="+mj-lt"/>
              <a:buAutoNum type="arabicPeriod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907390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STUDENTSKÝ PROGRAM r. 2014 v MIC</a:t>
            </a:r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4793922A-1F15-4CCD-A911-744ABDBBC5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4140709"/>
              </p:ext>
            </p:extLst>
          </p:nvPr>
        </p:nvGraphicFramePr>
        <p:xfrm>
          <a:off x="1187624" y="1700808"/>
          <a:ext cx="576064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427762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STUDENTSKÝ PROGRAM r. 2014 v MIC</a:t>
            </a:r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8F26D27A-2D43-4389-9533-7C11BE6F85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4528079"/>
              </p:ext>
            </p:extLst>
          </p:nvPr>
        </p:nvGraphicFramePr>
        <p:xfrm>
          <a:off x="1259632" y="1628800"/>
          <a:ext cx="5976664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26371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CÍLE PREZENTACE</a:t>
            </a:r>
          </a:p>
        </p:txBody>
      </p:sp>
      <p:sp>
        <p:nvSpPr>
          <p:cNvPr id="3" name="Obdélník 2"/>
          <p:cNvSpPr/>
          <p:nvPr/>
        </p:nvSpPr>
        <p:spPr>
          <a:xfrm>
            <a:off x="611560" y="1700808"/>
            <a:ext cx="708464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cs-CZ" dirty="0"/>
              <a:t>Definovat odlišnosti univerzitního a průmyslového výzkumu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cs-CZ" dirty="0"/>
              <a:t>Prezentovat zkušenosti „studentského programu“ v centru MIC a ve firmě ASIO </a:t>
            </a:r>
            <a:r>
              <a:rPr lang="cs-CZ" dirty="0" err="1"/>
              <a:t>spol.s.r.o</a:t>
            </a:r>
            <a:r>
              <a:rPr lang="cs-CZ" dirty="0"/>
              <a:t>.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cs-CZ" dirty="0"/>
              <a:t>Vyvolat odbornou diskusi napříč výzkumnou platformou v ČR navzájem a s orgány podporující </a:t>
            </a:r>
            <a:r>
              <a:rPr lang="cs-CZ" dirty="0" err="1"/>
              <a:t>VaV</a:t>
            </a:r>
            <a:r>
              <a:rPr lang="cs-CZ" dirty="0"/>
              <a:t> nebo ovlivňující inovační strategii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cs-CZ" dirty="0"/>
              <a:t>Začít se konečně poslouchat a pokusit se něco změnit v zaběhlém systému vzdělávání, komunikace, podpory  a realizace </a:t>
            </a:r>
            <a:r>
              <a:rPr lang="cs-CZ" dirty="0" err="1"/>
              <a:t>VaV</a:t>
            </a:r>
            <a:endParaRPr lang="cs-CZ" dirty="0"/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cs-CZ" b="1" u="sng" dirty="0">
              <a:solidFill>
                <a:srgbClr val="FF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cs-CZ" b="1" u="sng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1185015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STUDENTSKÝ PROGRAM r. 2014 v MIC</a:t>
            </a:r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28BA66F1-1B74-4E71-BB75-6CEDEC6FB5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2116047"/>
              </p:ext>
            </p:extLst>
          </p:nvPr>
        </p:nvGraphicFramePr>
        <p:xfrm>
          <a:off x="971600" y="1628800"/>
          <a:ext cx="669674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487553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STUDENTSKÝ PROGRAM r. 2014 v MIC</a:t>
            </a:r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FAC87206-D724-492D-A03E-AFDA0B02DA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4873634"/>
              </p:ext>
            </p:extLst>
          </p:nvPr>
        </p:nvGraphicFramePr>
        <p:xfrm>
          <a:off x="590074" y="1569477"/>
          <a:ext cx="4320480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AD9F4994-CCE3-461C-963F-2A813D7E018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1330044"/>
              </p:ext>
            </p:extLst>
          </p:nvPr>
        </p:nvGraphicFramePr>
        <p:xfrm>
          <a:off x="4153880" y="4077072"/>
          <a:ext cx="4248472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943471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STUDENTSKÝ PROGRAM r. 2014 v MIC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E60ADD3E-B71B-4698-AD3E-DD657A87A9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69898"/>
            <a:ext cx="2898651" cy="2173988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0E978A69-AC70-4795-969D-48A289B587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856" y="1380209"/>
            <a:ext cx="3096344" cy="2322258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C6FC9E2D-5612-4AA1-AAC7-04B08AB405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683" y="4029940"/>
            <a:ext cx="3552394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9625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STUDENTSKÝ PROGRAM r. 2014 v MIC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0E0B589D-DFB8-47D5-B2C9-A1B63F6BF4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53803"/>
            <a:ext cx="3240360" cy="2430270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5819129F-C1E0-47DD-B795-2B93E8C69F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844" y="1480805"/>
            <a:ext cx="3204356" cy="2403267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03DE0ACC-D14E-4AC6-9248-7FE1CCCE02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405" y="4163996"/>
            <a:ext cx="3384377" cy="253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8977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8229600" cy="1143000"/>
          </a:xfrm>
        </p:spPr>
        <p:txBody>
          <a:bodyPr>
            <a:normAutofit/>
          </a:bodyPr>
          <a:lstStyle/>
          <a:p>
            <a:r>
              <a:rPr lang="cs-CZ" sz="3200" dirty="0"/>
              <a:t>Děkuji Vám za pozornost</a:t>
            </a:r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3A2B0AF6-D85F-456D-A900-CCC06CD52B79}"/>
              </a:ext>
            </a:extLst>
          </p:cNvPr>
          <p:cNvSpPr txBox="1">
            <a:spLocks/>
          </p:cNvSpPr>
          <p:nvPr/>
        </p:nvSpPr>
        <p:spPr>
          <a:xfrm>
            <a:off x="467544" y="4725144"/>
            <a:ext cx="80135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2000" dirty="0"/>
              <a:t>Ing. Aleš Černín, Ph.D. </a:t>
            </a:r>
          </a:p>
          <a:p>
            <a:pPr algn="l"/>
            <a:r>
              <a:rPr lang="cs-CZ" sz="2000" dirty="0"/>
              <a:t>CEO – ASIO spol. s.r.o.</a:t>
            </a:r>
          </a:p>
          <a:p>
            <a:pPr algn="l"/>
            <a:r>
              <a:rPr lang="cs-CZ" sz="2000" dirty="0"/>
              <a:t>E-mail: </a:t>
            </a:r>
            <a:r>
              <a:rPr lang="cs-CZ" sz="2000" dirty="0">
                <a:hlinkClick r:id="rId2"/>
              </a:rPr>
              <a:t>cernin@asio.cz</a:t>
            </a:r>
            <a:endParaRPr lang="cs-CZ" sz="2000" dirty="0"/>
          </a:p>
          <a:p>
            <a:pPr algn="l"/>
            <a:r>
              <a:rPr lang="cs-CZ" sz="2000" dirty="0"/>
              <a:t>MT: +420 774 020626; +420 601 156 991 </a:t>
            </a:r>
          </a:p>
        </p:txBody>
      </p:sp>
    </p:spTree>
    <p:extLst>
      <p:ext uri="{BB962C8B-B14F-4D97-AF65-F5344CB8AC3E}">
        <p14:creationId xmlns:p14="http://schemas.microsoft.com/office/powerpoint/2010/main" val="4043953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INOVACE jako hnací síla pokroku</a:t>
            </a:r>
          </a:p>
        </p:txBody>
      </p:sp>
      <p:sp>
        <p:nvSpPr>
          <p:cNvPr id="3" name="Obdélník 2"/>
          <p:cNvSpPr/>
          <p:nvPr/>
        </p:nvSpPr>
        <p:spPr>
          <a:xfrm>
            <a:off x="611560" y="1700808"/>
            <a:ext cx="708464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dirty="0"/>
              <a:t>Při dnešní světové ekonomické situaci jsou vědci a inženýři nuceni </a:t>
            </a:r>
            <a:r>
              <a:rPr lang="cs-CZ" b="1" dirty="0"/>
              <a:t>stále rychleji a efektivněji reagovat </a:t>
            </a:r>
            <a:r>
              <a:rPr lang="cs-CZ" dirty="0"/>
              <a:t>na rychle se měnící potřeby </a:t>
            </a:r>
            <a:r>
              <a:rPr lang="cs-CZ" b="1" dirty="0"/>
              <a:t>zákazníků, společnosti i průmyslu na trhu</a:t>
            </a:r>
            <a:r>
              <a:rPr lang="cs-CZ" dirty="0"/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cs-CZ" dirty="0"/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dirty="0"/>
              <a:t>Jejich úsilí směřuje </a:t>
            </a:r>
            <a:r>
              <a:rPr lang="cs-CZ" b="1" dirty="0"/>
              <a:t>k řešení často vzájemně protichůdných problémů</a:t>
            </a:r>
            <a:r>
              <a:rPr lang="cs-CZ" dirty="0"/>
              <a:t>, jako jsou na jedné straně stále více omezené zdroje surovin, úspora energie či tlak na ochranu životního prostředí vlivem netolerantních činností člověka a na druhé straně jeho vzrůstající požadavky na nové produkty se specifickými koncovými vlastnostmi s tlakem na cenu.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cs-CZ" dirty="0"/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dirty="0"/>
              <a:t>Jedním z nejperspektivnějších způsobů jak zajistit trvale udržitelný rozvoj společnosti je </a:t>
            </a:r>
            <a:r>
              <a:rPr lang="cs-CZ" b="1" dirty="0">
                <a:solidFill>
                  <a:srgbClr val="FF0000"/>
                </a:solidFill>
              </a:rPr>
              <a:t>systematická průmyslová inovace </a:t>
            </a:r>
            <a:r>
              <a:rPr lang="cs-CZ" b="1" dirty="0"/>
              <a:t>s cílem efektivního uvádění konkurenceschopných výrobků, služeb a technologií na trh</a:t>
            </a:r>
            <a:r>
              <a:rPr lang="cs-CZ" dirty="0"/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cs-CZ" b="1" u="sng" dirty="0">
              <a:solidFill>
                <a:srgbClr val="FF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cs-CZ" b="1" u="sng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76879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VYMEZENÍ POJMŮ A TYPY INOVACÍ</a:t>
            </a:r>
          </a:p>
        </p:txBody>
      </p:sp>
      <p:sp>
        <p:nvSpPr>
          <p:cNvPr id="3" name="Obdélník 2"/>
          <p:cNvSpPr/>
          <p:nvPr/>
        </p:nvSpPr>
        <p:spPr>
          <a:xfrm>
            <a:off x="611560" y="1700808"/>
            <a:ext cx="708464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cs-CZ" b="1" dirty="0">
                <a:solidFill>
                  <a:srgbClr val="FF0000"/>
                </a:solidFill>
              </a:rPr>
              <a:t>Inovace jako znalostní proces … „propojení vědy a podnikání“</a:t>
            </a:r>
          </a:p>
          <a:p>
            <a:pPr algn="just">
              <a:defRPr/>
            </a:pPr>
            <a:r>
              <a:rPr lang="cs-CZ" b="1" dirty="0">
                <a:solidFill>
                  <a:srgbClr val="FF0000"/>
                </a:solidFill>
              </a:rPr>
              <a:t>…“V zásadě mluvíme o změně, která má různé formy:“</a:t>
            </a:r>
          </a:p>
          <a:p>
            <a:pPr algn="just">
              <a:defRPr/>
            </a:pPr>
            <a:endParaRPr lang="cs-CZ" dirty="0"/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dirty="0"/>
              <a:t>Inovace </a:t>
            </a:r>
            <a:r>
              <a:rPr lang="cs-CZ" b="1" dirty="0"/>
              <a:t>produktu</a:t>
            </a:r>
            <a:r>
              <a:rPr lang="cs-CZ" dirty="0"/>
              <a:t> - změna v produktu (výrobek, technologie) nebo službě, které organizace nabízí;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cs-CZ" dirty="0"/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dirty="0"/>
              <a:t>Inovace </a:t>
            </a:r>
            <a:r>
              <a:rPr lang="cs-CZ" b="1" dirty="0"/>
              <a:t>procesu</a:t>
            </a:r>
            <a:r>
              <a:rPr lang="cs-CZ" dirty="0"/>
              <a:t>  -  změna ve způsobu, jakým jsou produkty nebo služby vytvářeny a dodávány;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cs-CZ" dirty="0"/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dirty="0"/>
              <a:t>Inovace </a:t>
            </a:r>
            <a:r>
              <a:rPr lang="cs-CZ" b="1" dirty="0"/>
              <a:t>pozice</a:t>
            </a:r>
            <a:r>
              <a:rPr lang="cs-CZ" dirty="0"/>
              <a:t> - změna kontextu, ve kterém se produkty nebo služby uvádějí na trh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cs-CZ" dirty="0"/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dirty="0"/>
              <a:t>Inovace </a:t>
            </a:r>
            <a:r>
              <a:rPr lang="cs-CZ" b="1" dirty="0"/>
              <a:t>paradigmatu</a:t>
            </a:r>
            <a:r>
              <a:rPr lang="cs-CZ" dirty="0"/>
              <a:t> – změna v základovém mentálním modelu, který tvoří rámec toho, co organizace dělá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cs-CZ" b="1" u="sng" dirty="0">
              <a:solidFill>
                <a:srgbClr val="FF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cs-CZ" b="1" u="sng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059366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VĚDA a PODNIKÁNÍ</a:t>
            </a:r>
          </a:p>
        </p:txBody>
      </p:sp>
      <p:sp>
        <p:nvSpPr>
          <p:cNvPr id="3" name="Obdélník 2"/>
          <p:cNvSpPr/>
          <p:nvPr/>
        </p:nvSpPr>
        <p:spPr>
          <a:xfrm>
            <a:off x="611560" y="1340768"/>
            <a:ext cx="708464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cs-CZ" b="1" dirty="0">
                <a:solidFill>
                  <a:srgbClr val="FF0000"/>
                </a:solidFill>
              </a:rPr>
              <a:t>Proč stále existuje mezera v chápání mezi vědci a podnikateli?</a:t>
            </a:r>
          </a:p>
          <a:p>
            <a:pPr>
              <a:defRPr/>
            </a:pPr>
            <a:r>
              <a:rPr lang="cs-CZ" b="1" dirty="0">
                <a:solidFill>
                  <a:srgbClr val="FF0000"/>
                </a:solidFill>
              </a:rPr>
              <a:t>(MOTIVACE, KOMUNIKACE, OCEŇOVÁNÍ HODNOT)</a:t>
            </a:r>
          </a:p>
          <a:p>
            <a:pPr>
              <a:defRPr/>
            </a:pPr>
            <a:endParaRPr lang="cs-CZ" sz="1600" b="1" dirty="0"/>
          </a:p>
          <a:p>
            <a:pPr>
              <a:defRPr/>
            </a:pPr>
            <a:r>
              <a:rPr lang="cs-CZ" b="1" dirty="0"/>
              <a:t>Vědec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cs-CZ" sz="1600" dirty="0"/>
              <a:t>Možnost </a:t>
            </a:r>
            <a:r>
              <a:rPr lang="cs-CZ" sz="1600" b="1" dirty="0"/>
              <a:t>objevovat </a:t>
            </a:r>
            <a:r>
              <a:rPr lang="cs-CZ" sz="1600" dirty="0"/>
              <a:t> popř. vidět realizaci svých výsledků 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cs-CZ" sz="1600" dirty="0"/>
              <a:t>Očekávání </a:t>
            </a:r>
            <a:r>
              <a:rPr lang="cs-CZ" sz="1600" b="1" dirty="0"/>
              <a:t>uznání svých vědeckých kolegů a oponentů </a:t>
            </a:r>
            <a:r>
              <a:rPr lang="cs-CZ" sz="1600" dirty="0"/>
              <a:t>a vybudování odborného </a:t>
            </a:r>
            <a:r>
              <a:rPr lang="cs-CZ" sz="1600" b="1" dirty="0"/>
              <a:t>kreditu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cs-CZ" sz="1600" dirty="0"/>
              <a:t>Komunikuje formou vědeckých publikací, termínů, rovnic, grafů a tabulek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cs-CZ" sz="1600" dirty="0"/>
              <a:t>Oceňuje spíše technickou hodnotu a originalitu svého poznání-</a:t>
            </a:r>
            <a:r>
              <a:rPr lang="cs-CZ" sz="1600" b="1" dirty="0"/>
              <a:t>často však přeceňovanou</a:t>
            </a:r>
          </a:p>
          <a:p>
            <a:pPr lvl="1">
              <a:defRPr/>
            </a:pPr>
            <a:endParaRPr lang="cs-CZ" sz="1600" dirty="0"/>
          </a:p>
          <a:p>
            <a:pPr>
              <a:defRPr/>
            </a:pPr>
            <a:r>
              <a:rPr lang="cs-CZ" b="1" dirty="0"/>
              <a:t>Podnikatel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cs-CZ" sz="1600" dirty="0"/>
              <a:t>Většinou je základní motivací finanční úspěch-</a:t>
            </a:r>
            <a:r>
              <a:rPr lang="cs-CZ" sz="1600" b="1" dirty="0"/>
              <a:t>tržba/zisk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cs-CZ" sz="1600" dirty="0"/>
              <a:t>Získání moci a prestižních bonusů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cs-CZ" sz="1600" dirty="0"/>
              <a:t>Komunikuje formou úkolů a harmonogramů, porovnávacích tabulek a řadou ekonomických ukazatelů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cs-CZ" sz="1600" dirty="0"/>
              <a:t>Oceňuje konkurenceschopnost, spolehlivost, stabilitu společnosti</a:t>
            </a:r>
          </a:p>
          <a:p>
            <a:pPr lvl="1">
              <a:defRPr/>
            </a:pPr>
            <a:endParaRPr lang="cs-CZ" sz="1600" b="1" dirty="0"/>
          </a:p>
          <a:p>
            <a:pPr>
              <a:defRPr/>
            </a:pPr>
            <a:r>
              <a:rPr lang="cs-CZ" b="1" dirty="0"/>
              <a:t>Propojení obou skupin - tvorba příležitostí</a:t>
            </a:r>
          </a:p>
          <a:p>
            <a:pPr lvl="1">
              <a:defRPr/>
            </a:pPr>
            <a:r>
              <a:rPr lang="cs-CZ" sz="1600" b="1" dirty="0"/>
              <a:t>Inovací vytváříme </a:t>
            </a:r>
            <a:r>
              <a:rPr lang="cs-CZ" sz="1600" b="1" dirty="0">
                <a:solidFill>
                  <a:srgbClr val="FF0000"/>
                </a:solidFill>
              </a:rPr>
              <a:t>hodnotu</a:t>
            </a:r>
          </a:p>
          <a:p>
            <a:pPr lvl="1">
              <a:defRPr/>
            </a:pPr>
            <a:r>
              <a:rPr lang="cs-CZ" sz="1600" b="1" dirty="0"/>
              <a:t>Jediné prostředí, které hodnotu určuje  a směňuje je </a:t>
            </a:r>
            <a:r>
              <a:rPr lang="cs-CZ" sz="1600" b="1" dirty="0">
                <a:solidFill>
                  <a:srgbClr val="FF0000"/>
                </a:solidFill>
              </a:rPr>
              <a:t>TRH</a:t>
            </a:r>
            <a:endParaRPr lang="cs-CZ" b="1" u="sng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538971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UNIVERZITNÍ VÝZKUM</a:t>
            </a:r>
          </a:p>
        </p:txBody>
      </p:sp>
      <p:sp>
        <p:nvSpPr>
          <p:cNvPr id="3" name="Obdélník 2"/>
          <p:cNvSpPr/>
          <p:nvPr/>
        </p:nvSpPr>
        <p:spPr>
          <a:xfrm>
            <a:off x="587940" y="1340768"/>
            <a:ext cx="708464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Excelentní infrastruktura, teoretické znalosti, odborné kontakty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Odborníci, specialisté ve složité organizační struktuře univerzit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Tlak různých systémů „hodnocení vědy“ (</a:t>
            </a:r>
            <a:r>
              <a:rPr lang="cs-CZ" b="1" dirty="0">
                <a:solidFill>
                  <a:srgbClr val="FF0000"/>
                </a:solidFill>
              </a:rPr>
              <a:t>všichni píší, nikdo nečte</a:t>
            </a:r>
            <a:r>
              <a:rPr lang="cs-CZ" dirty="0"/>
              <a:t>).</a:t>
            </a:r>
          </a:p>
          <a:p>
            <a:r>
              <a:rPr lang="en-US" b="1" i="1" dirty="0"/>
              <a:t>Work, finish, publish </a:t>
            </a:r>
            <a:r>
              <a:rPr lang="en-US" dirty="0"/>
              <a:t>(M. Faraday), </a:t>
            </a:r>
            <a:r>
              <a:rPr lang="en-US" dirty="0" err="1"/>
              <a:t>dnes</a:t>
            </a:r>
            <a:r>
              <a:rPr lang="en-US" dirty="0"/>
              <a:t> </a:t>
            </a:r>
            <a:r>
              <a:rPr lang="en-US" dirty="0" err="1"/>
              <a:t>spíš</a:t>
            </a:r>
            <a:r>
              <a:rPr lang="cs-CZ" dirty="0"/>
              <a:t>e</a:t>
            </a:r>
            <a:r>
              <a:rPr lang="en-US" dirty="0"/>
              <a:t> </a:t>
            </a:r>
            <a:r>
              <a:rPr lang="en-US" b="1" i="1" dirty="0"/>
              <a:t>Publish or perish</a:t>
            </a:r>
            <a:r>
              <a:rPr lang="en-US" dirty="0"/>
              <a:t>.</a:t>
            </a:r>
            <a:endParaRPr lang="cs-CZ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/>
              <a:t>Potřeba získat finanční prostředky</a:t>
            </a:r>
            <a:r>
              <a:rPr lang="cs-CZ" dirty="0"/>
              <a:t> = nutnost psát žádosti, projekty, zprávy, výkazy (často na úkor řešení) – takže „….nejlepší výzkumník je úředník nebo spisovatel…..“</a:t>
            </a:r>
          </a:p>
          <a:p>
            <a:endParaRPr lang="cs-CZ" b="1" dirty="0"/>
          </a:p>
          <a:p>
            <a:r>
              <a:rPr lang="cs-CZ" b="1" dirty="0"/>
              <a:t>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na vše je málo času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FINANČNÍCH zdrojů na granty je dost, tak proč se pouštět na „tenký led” s tlakem na výstupy od firem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Styl školní výuky nepodporuje ty správné dovednosti;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rgbClr val="FF0000"/>
                </a:solidFill>
              </a:rPr>
              <a:t>Chybí praxe, praxe a zase praxe!!!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Úpadek profesionality, odpovědnosti a garance za ŘEŠENÍ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/>
              <a:t>Ještě že jsou doktorandi, jinak by neměl kdo řešit</a:t>
            </a:r>
            <a:endParaRPr lang="cs-CZ" b="1" u="sng" dirty="0">
              <a:solidFill>
                <a:srgbClr val="FF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cs-CZ" b="1" u="sng" dirty="0">
              <a:solidFill>
                <a:srgbClr val="FF0000"/>
              </a:solidFill>
            </a:endParaRPr>
          </a:p>
          <a:p>
            <a:r>
              <a:rPr lang="cs-CZ" b="1" dirty="0">
                <a:solidFill>
                  <a:srgbClr val="FF0000"/>
                </a:solidFill>
              </a:rPr>
              <a:t>„ Takže chceme honit kB nebo kW……???“</a:t>
            </a:r>
          </a:p>
        </p:txBody>
      </p:sp>
    </p:spTree>
    <p:extLst>
      <p:ext uri="{BB962C8B-B14F-4D97-AF65-F5344CB8AC3E}">
        <p14:creationId xmlns:p14="http://schemas.microsoft.com/office/powerpoint/2010/main" val="1359055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UNIVERZITNÍ VÝZKUM</a:t>
            </a:r>
          </a:p>
        </p:txBody>
      </p:sp>
      <p:sp>
        <p:nvSpPr>
          <p:cNvPr id="3" name="Obdélník 2"/>
          <p:cNvSpPr/>
          <p:nvPr/>
        </p:nvSpPr>
        <p:spPr>
          <a:xfrm>
            <a:off x="467544" y="1071141"/>
            <a:ext cx="7728476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cs-CZ" b="1" dirty="0">
                <a:solidFill>
                  <a:srgbClr val="FF0000"/>
                </a:solidFill>
              </a:rPr>
              <a:t>Současná zavedená praxe členění fází </a:t>
            </a:r>
            <a:r>
              <a:rPr lang="cs-CZ" b="1" dirty="0" err="1">
                <a:solidFill>
                  <a:srgbClr val="FF0000"/>
                </a:solidFill>
              </a:rPr>
              <a:t>VaV</a:t>
            </a:r>
            <a:r>
              <a:rPr lang="cs-CZ" b="1" dirty="0">
                <a:solidFill>
                  <a:srgbClr val="FF0000"/>
                </a:solidFill>
              </a:rPr>
              <a:t> u řady výzkumných subjektů vychází z následujících definic:</a:t>
            </a:r>
          </a:p>
          <a:p>
            <a:pPr algn="just">
              <a:defRPr/>
            </a:pPr>
            <a:r>
              <a:rPr lang="cs-CZ" sz="1400" dirty="0"/>
              <a:t>ČR projekty:	„Zákon 130 o podpoře </a:t>
            </a:r>
            <a:r>
              <a:rPr lang="cs-CZ" sz="1400" dirty="0" err="1"/>
              <a:t>VaV</a:t>
            </a:r>
            <a:r>
              <a:rPr lang="cs-CZ" sz="1400" dirty="0"/>
              <a:t>“ </a:t>
            </a:r>
          </a:p>
          <a:p>
            <a:pPr algn="just">
              <a:defRPr/>
            </a:pPr>
            <a:r>
              <a:rPr lang="cs-CZ" sz="1400" dirty="0"/>
              <a:t>EU projekty:	„Rámec společenství… „</a:t>
            </a:r>
          </a:p>
          <a:p>
            <a:pPr algn="just">
              <a:defRPr/>
            </a:pPr>
            <a:endParaRPr lang="cs-CZ" sz="1400" dirty="0"/>
          </a:p>
          <a:p>
            <a:pPr algn="just">
              <a:defRPr/>
            </a:pPr>
            <a:r>
              <a:rPr lang="cs-CZ" b="1" dirty="0"/>
              <a:t>Základní výzkum</a:t>
            </a:r>
            <a:r>
              <a:rPr lang="cs-CZ" dirty="0"/>
              <a:t>, </a:t>
            </a:r>
            <a:r>
              <a:rPr lang="cs-CZ" sz="1400" i="1" dirty="0"/>
              <a:t>kterým jsou </a:t>
            </a:r>
            <a:r>
              <a:rPr lang="cs-CZ" sz="1400" i="1" dirty="0" err="1"/>
              <a:t>exp</a:t>
            </a:r>
            <a:r>
              <a:rPr lang="cs-CZ" sz="1400" i="1" dirty="0"/>
              <a:t>. nebo </a:t>
            </a:r>
            <a:r>
              <a:rPr lang="cs-CZ" sz="1400" i="1" dirty="0" err="1"/>
              <a:t>teor</a:t>
            </a:r>
            <a:r>
              <a:rPr lang="cs-CZ" sz="1400" i="1" dirty="0"/>
              <a:t>. práce prováděné s cílem získat znalosti o základech či podstatě pozorovaných jevů, vysvětlení jejich příčin a možných dopadů při využití získaných poznatků, nebo</a:t>
            </a:r>
          </a:p>
          <a:p>
            <a:pPr algn="just">
              <a:defRPr/>
            </a:pPr>
            <a:r>
              <a:rPr lang="cs-CZ" b="1" dirty="0"/>
              <a:t>Aplikovaný výzkum,</a:t>
            </a:r>
            <a:r>
              <a:rPr lang="cs-CZ" dirty="0"/>
              <a:t> </a:t>
            </a:r>
            <a:r>
              <a:rPr lang="cs-CZ" sz="1400" i="1" dirty="0"/>
              <a:t>kterým jsou </a:t>
            </a:r>
            <a:r>
              <a:rPr lang="cs-CZ" sz="1400" i="1" dirty="0" err="1"/>
              <a:t>exp</a:t>
            </a:r>
            <a:r>
              <a:rPr lang="cs-CZ" sz="1400" i="1" dirty="0"/>
              <a:t>. nebo </a:t>
            </a:r>
            <a:r>
              <a:rPr lang="cs-CZ" sz="1400" i="1" dirty="0" err="1"/>
              <a:t>teor</a:t>
            </a:r>
            <a:r>
              <a:rPr lang="cs-CZ" sz="1400" i="1" dirty="0"/>
              <a:t>. práce prováděné s cílem získání nových poznatků zaměřených na budoucí využití v praxi; ta část, jehož výsledky se prostřednictvím vývoje využívají v nových výrobcích, technologiích a službách, které jsou určeny k podnikání podle zvláštního předpisu, </a:t>
            </a:r>
            <a:r>
              <a:rPr lang="cs-CZ" sz="1400" i="1" baseline="30000" dirty="0"/>
              <a:t>1</a:t>
            </a:r>
            <a:r>
              <a:rPr lang="cs-CZ" sz="1400" i="1" dirty="0"/>
              <a:t>) se označuje jako </a:t>
            </a:r>
            <a:r>
              <a:rPr lang="cs-CZ" sz="1400" b="1" i="1" dirty="0"/>
              <a:t>průmyslový výzkum</a:t>
            </a:r>
          </a:p>
          <a:p>
            <a:pPr algn="just">
              <a:defRPr/>
            </a:pPr>
            <a:r>
              <a:rPr lang="cs-CZ" b="1" dirty="0"/>
              <a:t>Vývoj, </a:t>
            </a:r>
            <a:r>
              <a:rPr lang="cs-CZ" sz="1400" i="1" dirty="0"/>
              <a:t>kterým je systematické tvůrčí využití poznatků výzkumu nebo jiných námětů k produkci nových nebo zlepšených materiálů, výrobků nebo zařízení anebo k zavedení nových či zlepšených technologií, systémů a služeb, včetně pořízení a ověření prototypů, poloprovozních nebo předváděcích zařízení.</a:t>
            </a:r>
          </a:p>
          <a:p>
            <a:pPr algn="just">
              <a:defRPr/>
            </a:pPr>
            <a:endParaRPr lang="cs-CZ" i="1" dirty="0"/>
          </a:p>
          <a:p>
            <a:pPr algn="just">
              <a:defRPr/>
            </a:pPr>
            <a:r>
              <a:rPr lang="cs-CZ" b="1" i="1" dirty="0">
                <a:solidFill>
                  <a:srgbClr val="FF0000"/>
                </a:solidFill>
              </a:rPr>
              <a:t>Závěr: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srgbClr val="FF0000"/>
                </a:solidFill>
              </a:rPr>
              <a:t>Spíše se snaží definovat složitost </a:t>
            </a:r>
            <a:r>
              <a:rPr lang="cs-CZ" dirty="0" err="1">
                <a:solidFill>
                  <a:srgbClr val="FF0000"/>
                </a:solidFill>
              </a:rPr>
              <a:t>VaV</a:t>
            </a:r>
            <a:r>
              <a:rPr lang="cs-CZ" dirty="0">
                <a:solidFill>
                  <a:srgbClr val="FF0000"/>
                </a:solidFill>
              </a:rPr>
              <a:t> a šíři  a konkrétnost dopadu výsledku </a:t>
            </a:r>
            <a:r>
              <a:rPr lang="cs-CZ" dirty="0" err="1">
                <a:solidFill>
                  <a:srgbClr val="FF0000"/>
                </a:solidFill>
              </a:rPr>
              <a:t>VaV</a:t>
            </a:r>
            <a:endParaRPr lang="cs-CZ" dirty="0">
              <a:solidFill>
                <a:srgbClr val="FF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srgbClr val="FF0000"/>
                </a:solidFill>
              </a:rPr>
              <a:t>Obecné definice bez jasně stanovených předávacích míst mezi jednotlivými fázemi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cs-CZ" dirty="0">
                <a:solidFill>
                  <a:srgbClr val="FF0000"/>
                </a:solidFill>
              </a:rPr>
              <a:t>Neostré fáze </a:t>
            </a:r>
            <a:r>
              <a:rPr lang="cs-CZ" b="1" dirty="0">
                <a:solidFill>
                  <a:srgbClr val="FF0000"/>
                </a:solidFill>
              </a:rPr>
              <a:t>NEJSOU VHODNÉ </a:t>
            </a:r>
            <a:r>
              <a:rPr lang="cs-CZ" dirty="0">
                <a:solidFill>
                  <a:srgbClr val="FF0000"/>
                </a:solidFill>
              </a:rPr>
              <a:t>pro efektivní řízení projektů PRŮMYSLOVÉHO </a:t>
            </a:r>
            <a:r>
              <a:rPr lang="cs-CZ" dirty="0" err="1">
                <a:solidFill>
                  <a:srgbClr val="FF0000"/>
                </a:solidFill>
              </a:rPr>
              <a:t>VaV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093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457200"/>
            <a:ext cx="7084640" cy="595536"/>
          </a:xfr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/>
          <a:lstStyle/>
          <a:p>
            <a:pPr algn="ctr"/>
            <a:r>
              <a:rPr lang="cs-CZ" b="1" dirty="0">
                <a:solidFill>
                  <a:schemeClr val="bg1"/>
                </a:solidFill>
              </a:rPr>
              <a:t>PRŮMYSLOVÝ VÝZKUM</a:t>
            </a:r>
          </a:p>
        </p:txBody>
      </p:sp>
      <p:sp>
        <p:nvSpPr>
          <p:cNvPr id="3" name="Obdélník 2"/>
          <p:cNvSpPr/>
          <p:nvPr/>
        </p:nvSpPr>
        <p:spPr>
          <a:xfrm>
            <a:off x="611560" y="1700808"/>
            <a:ext cx="708464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/>
              <a:t>PRŮMYSLOVÝ VÝZKUM  je zaměřen na tvorbu </a:t>
            </a:r>
            <a:r>
              <a:rPr lang="cs-CZ" b="1" dirty="0"/>
              <a:t>HODNOTY a ZISKU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/>
              <a:t>Jediné prostředí určující </a:t>
            </a:r>
            <a:r>
              <a:rPr lang="cs-CZ" b="1" dirty="0"/>
              <a:t>HODNOTU </a:t>
            </a:r>
            <a:r>
              <a:rPr lang="cs-CZ" dirty="0"/>
              <a:t>je</a:t>
            </a:r>
            <a:r>
              <a:rPr lang="cs-CZ" b="1" dirty="0"/>
              <a:t> TRH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/>
              <a:t>PRŮMYSLOVÝ VÝZKUM cílí na</a:t>
            </a:r>
            <a:r>
              <a:rPr lang="cs-CZ" b="1" dirty="0"/>
              <a:t> ŘEŠENÍ ne PUBLIKACE/PATENTY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/>
              <a:t>PRŮMYSLOVÝ VÝZKUM není NÁKLAD, ale </a:t>
            </a:r>
            <a:r>
              <a:rPr lang="cs-CZ" b="1" dirty="0"/>
              <a:t>INVESTICE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/>
              <a:t>PRŮMYSLOVÝ VÝZKUM musí být jednoznačně </a:t>
            </a:r>
            <a:r>
              <a:rPr lang="cs-CZ" b="1" dirty="0"/>
              <a:t>MARKETINGOVĚ orientovaný v celém průběhu realizace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dirty="0"/>
              <a:t>PRŮMYSLOVÝ VÝZKUM je nutno rozdělit na fáze </a:t>
            </a:r>
            <a:r>
              <a:rPr lang="cs-CZ" b="1" dirty="0"/>
              <a:t>– INOVAČNÍ ŘETĚZEC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dirty="0"/>
              <a:t>INOVAČNÍ ŘETĚZEC – každou fázi řešit jako SAMOSTATNÝ PROJEKT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dirty="0"/>
              <a:t>PRŮMYSLOVÝ VÝZKUM je nutno</a:t>
            </a:r>
            <a:r>
              <a:rPr lang="cs-CZ" b="1" dirty="0"/>
              <a:t> realizovat SPOLEČNĚ napříč firmou</a:t>
            </a:r>
            <a:endParaRPr lang="cs-CZ" dirty="0"/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dirty="0"/>
              <a:t>PRŮMYSLOVÝ VÝZKUM je efektivní</a:t>
            </a:r>
            <a:r>
              <a:rPr lang="cs-CZ" b="1" dirty="0"/>
              <a:t> </a:t>
            </a:r>
            <a:r>
              <a:rPr lang="cs-CZ" b="1" u="sng" dirty="0">
                <a:solidFill>
                  <a:srgbClr val="FF0000"/>
                </a:solidFill>
              </a:rPr>
              <a:t>realizovat s nabyvatelem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dirty="0"/>
              <a:t>PRŮMYSLOVÝ VÝZKUM je hodnocen NÁVRATNOSTÍ INVESTICE (</a:t>
            </a:r>
            <a:r>
              <a:rPr lang="cs-CZ" dirty="0" err="1"/>
              <a:t>RoI</a:t>
            </a:r>
            <a:r>
              <a:rPr lang="cs-CZ" dirty="0"/>
              <a:t>)</a:t>
            </a:r>
            <a:endParaRPr lang="cs-CZ" b="1" u="sng" dirty="0">
              <a:solidFill>
                <a:srgbClr val="FF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cs-CZ" b="1" u="sng" dirty="0">
              <a:solidFill>
                <a:srgbClr val="FF0000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endParaRPr lang="cs-CZ" b="1" u="sng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826529395"/>
      </p:ext>
    </p:extLst>
  </p:cSld>
  <p:clrMapOvr>
    <a:masterClrMapping/>
  </p:clrMapOvr>
</p:sld>
</file>

<file path=ppt/theme/theme1.xml><?xml version="1.0" encoding="utf-8"?>
<a:theme xmlns:a="http://schemas.openxmlformats.org/drawingml/2006/main" name="Složený">
  <a:themeElements>
    <a:clrScheme name="Složený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Složený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ožený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Composite</Template>
  <TotalTime>6537</TotalTime>
  <Words>1895</Words>
  <Application>Microsoft Office PowerPoint</Application>
  <PresentationFormat>Předvádění na obrazovce (4:3)</PresentationFormat>
  <Paragraphs>311</Paragraphs>
  <Slides>34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34</vt:i4>
      </vt:variant>
    </vt:vector>
  </HeadingPairs>
  <TitlesOfParts>
    <vt:vector size="41" baseType="lpstr">
      <vt:lpstr>ＭＳ Ｐゴシック</vt:lpstr>
      <vt:lpstr>Arial</vt:lpstr>
      <vt:lpstr>Calibri</vt:lpstr>
      <vt:lpstr>Times New Roman</vt:lpstr>
      <vt:lpstr>Wingdings</vt:lpstr>
      <vt:lpstr>Složený</vt:lpstr>
      <vt:lpstr>Designer 4.1 Drawing</vt:lpstr>
      <vt:lpstr>Spolupráce s vysokými školami v oblasti výzkumu a vývoje </vt:lpstr>
      <vt:lpstr>OSOBNÍ DŮVODY PREZENTACE</vt:lpstr>
      <vt:lpstr>CÍLE PREZENTACE</vt:lpstr>
      <vt:lpstr>INOVACE jako hnací síla pokroku</vt:lpstr>
      <vt:lpstr>VYMEZENÍ POJMŮ A TYPY INOVACÍ</vt:lpstr>
      <vt:lpstr>VĚDA a PODNIKÁNÍ</vt:lpstr>
      <vt:lpstr>UNIVERZITNÍ VÝZKUM</vt:lpstr>
      <vt:lpstr>UNIVERZITNÍ VÝZKUM</vt:lpstr>
      <vt:lpstr>PRŮMYSLOVÝ VÝZKUM</vt:lpstr>
      <vt:lpstr>Prezentace aplikace PowerPoint</vt:lpstr>
      <vt:lpstr>Prezentace aplikace PowerPoint</vt:lpstr>
      <vt:lpstr>Prezentace aplikace PowerPoint</vt:lpstr>
      <vt:lpstr>Inovační řetězec</vt:lpstr>
      <vt:lpstr>Inovační řetězec</vt:lpstr>
      <vt:lpstr>Sekvenční inženýrství</vt:lpstr>
      <vt:lpstr>Prezentace aplikace PowerPoint</vt:lpstr>
      <vt:lpstr>INOVAČNÍ ŘETĚZEC PRŮMYSLOVÉHO VÝZKUMU</vt:lpstr>
      <vt:lpstr>Řízení průmyslového výzkumu a vývoje</vt:lpstr>
      <vt:lpstr>BARIÉRY SPOLUPRÁCE FIREM a VŠ při VaV</vt:lpstr>
      <vt:lpstr>ROZDÍLNÉ MĚŘENÍ VÝZKUMU a VÝVOJE</vt:lpstr>
      <vt:lpstr>OCEŇOVÁNÍ a TRANSFER VÝSLEDKŮ</vt:lpstr>
      <vt:lpstr>AUTORSKÁ PRÁVA, LICENCE, MORÁLKA </vt:lpstr>
      <vt:lpstr>DOTACE – ano či ne?</vt:lpstr>
      <vt:lpstr>DALŠÍ BARIÉRY efektivní spolupráce</vt:lpstr>
      <vt:lpstr>NĚKTERÁ DOPORUČENÍ pro SPOLUPRÁCI</vt:lpstr>
      <vt:lpstr>Prezentace aplikace PowerPoint</vt:lpstr>
      <vt:lpstr>STUDENTSKÝ PROGRAM</vt:lpstr>
      <vt:lpstr>STUDENTSKÝ PROGRAM r. 2014 v MIC</vt:lpstr>
      <vt:lpstr>STUDENTSKÝ PROGRAM r. 2014 v MIC</vt:lpstr>
      <vt:lpstr>STUDENTSKÝ PROGRAM r. 2014 v MIC</vt:lpstr>
      <vt:lpstr>STUDENTSKÝ PROGRAM r. 2014 v MIC</vt:lpstr>
      <vt:lpstr>STUDENTSKÝ PROGRAM r. 2014 v MIC</vt:lpstr>
      <vt:lpstr>STUDENTSKÝ PROGRAM r. 2014 v MIC</vt:lpstr>
      <vt:lpstr>Děkuji Vám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Jaja</dc:creator>
  <cp:lastModifiedBy>Aleš Černín</cp:lastModifiedBy>
  <cp:revision>171</cp:revision>
  <dcterms:created xsi:type="dcterms:W3CDTF">2016-03-05T07:56:30Z</dcterms:created>
  <dcterms:modified xsi:type="dcterms:W3CDTF">2017-09-20T00:07:32Z</dcterms:modified>
</cp:coreProperties>
</file>